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AF_C832334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B6_90A5D35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7" r:id="rId3"/>
    <p:sldId id="282" r:id="rId4"/>
    <p:sldId id="435" r:id="rId5"/>
    <p:sldId id="257" r:id="rId6"/>
    <p:sldId id="430" r:id="rId7"/>
    <p:sldId id="431" r:id="rId8"/>
    <p:sldId id="436" r:id="rId9"/>
    <p:sldId id="323" r:id="rId10"/>
    <p:sldId id="312" r:id="rId11"/>
    <p:sldId id="308" r:id="rId12"/>
    <p:sldId id="318" r:id="rId13"/>
    <p:sldId id="325" r:id="rId14"/>
    <p:sldId id="319" r:id="rId15"/>
    <p:sldId id="327" r:id="rId16"/>
    <p:sldId id="317" r:id="rId17"/>
    <p:sldId id="284" r:id="rId18"/>
    <p:sldId id="269" r:id="rId19"/>
    <p:sldId id="271" r:id="rId20"/>
    <p:sldId id="438" r:id="rId21"/>
    <p:sldId id="265" r:id="rId22"/>
    <p:sldId id="276" r:id="rId23"/>
    <p:sldId id="423" r:id="rId24"/>
    <p:sldId id="424" r:id="rId25"/>
    <p:sldId id="425" r:id="rId26"/>
    <p:sldId id="426" r:id="rId27"/>
    <p:sldId id="427" r:id="rId28"/>
    <p:sldId id="428" r:id="rId29"/>
    <p:sldId id="432" r:id="rId30"/>
    <p:sldId id="433" r:id="rId31"/>
    <p:sldId id="434" r:id="rId32"/>
    <p:sldId id="277"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D9F9AD-AAC8-89B4-D4B4-19687031AA15}" name="Maria Luiza Garnelo Pereira" initials="MLGP" userId="S::luiza.garnelo@fiocruz.br::eaaf79fc-0f64-41b6-8784-9f01aac548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D9"/>
    <a:srgbClr val="DBF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5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AF_C832334A.xml><?xml version="1.0" encoding="utf-8"?>
<p188:cmLst xmlns:a="http://schemas.openxmlformats.org/drawingml/2006/main" xmlns:r="http://schemas.openxmlformats.org/officeDocument/2006/relationships" xmlns:p188="http://schemas.microsoft.com/office/powerpoint/2018/8/main">
  <p188:cm id="{58D1EE50-D10F-4B48-9C52-90E56008C457}" authorId="{66D9F9AD-AAC8-89B4-D4B4-19687031AA15}" created="2023-08-30T17:45:10.883">
    <pc:sldMkLst xmlns:pc="http://schemas.microsoft.com/office/powerpoint/2013/main/command">
      <pc:docMk/>
      <pc:sldMk cId="3358733130" sldId="431"/>
    </pc:sldMkLst>
    <p188:replyLst/>
    <p188:txBody>
      <a:bodyPr/>
      <a:lstStyle/>
      <a:p>
        <a:r>
          <a:rPr lang="pt-BR"/>
          <a:t>COMPLETAR RESULTADOS</a:t>
        </a:r>
      </a:p>
    </p188:txBody>
  </p188:cm>
</p188:cmLst>
</file>

<file path=ppt/comments/modernComment_1B6_90A5D35F.xml><?xml version="1.0" encoding="utf-8"?>
<p188:cmLst xmlns:a="http://schemas.openxmlformats.org/drawingml/2006/main" xmlns:r="http://schemas.openxmlformats.org/officeDocument/2006/relationships" xmlns:p188="http://schemas.microsoft.com/office/powerpoint/2018/8/main">
  <p188:cm id="{3C1D2C80-B9CE-4026-B9CF-9DDF7D355806}" authorId="{66D9F9AD-AAC8-89B4-D4B4-19687031AA15}" created="2023-08-30T20:49:20.341">
    <ac:deMkLst xmlns:ac="http://schemas.microsoft.com/office/drawing/2013/main/command">
      <pc:docMk xmlns:pc="http://schemas.microsoft.com/office/powerpoint/2013/main/command"/>
      <pc:sldMk xmlns:pc="http://schemas.microsoft.com/office/powerpoint/2013/main/command" cId="2426786655" sldId="438"/>
      <ac:spMk id="4" creationId="{8230126E-BD03-1A5F-1E09-0EC67CF42405}"/>
    </ac:deMkLst>
    <p188:txBody>
      <a:bodyPr/>
      <a:lstStyle/>
      <a:p>
        <a:r>
          <a:rPr lang="pt-BR"/>
          <a:t>Ampliar o perfil diagnóstico da UBSF: no território e cota de exames especializados para os médicos rurais
Fast track para realização de exames na cidade
Pontos de referência sensíveis às dificuldades de acesso do usuários rurais</a:t>
        </a:r>
      </a:p>
    </p188:txBody>
  </p188:cm>
</p188: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96A6C-91B3-4291-8A88-AC91DA8E3F25}" type="doc">
      <dgm:prSet loTypeId="urn:microsoft.com/office/officeart/2005/8/layout/process4" loCatId="process" qsTypeId="urn:microsoft.com/office/officeart/2005/8/quickstyle/simple1" qsCatId="simple" csTypeId="urn:microsoft.com/office/officeart/2005/8/colors/accent6_4" csCatId="accent6" phldr="1"/>
      <dgm:spPr/>
      <dgm:t>
        <a:bodyPr/>
        <a:lstStyle/>
        <a:p>
          <a:endParaRPr lang="pt-BR"/>
        </a:p>
      </dgm:t>
    </dgm:pt>
    <dgm:pt modelId="{D0E2D558-0410-4BB1-9B87-86C99C924320}">
      <dgm:prSet phldrT="[Texto]" custT="1"/>
      <dgm:spPr>
        <a:solidFill>
          <a:schemeClr val="accent2">
            <a:lumMod val="20000"/>
            <a:lumOff val="80000"/>
          </a:schemeClr>
        </a:solidFill>
      </dgm:spPr>
      <dgm:t>
        <a:bodyPr/>
        <a:lstStyle/>
        <a:p>
          <a:pPr algn="ctr">
            <a:lnSpc>
              <a:spcPct val="100000"/>
            </a:lnSpc>
            <a:spcAft>
              <a:spcPts val="0"/>
            </a:spcAft>
          </a:pPr>
          <a:r>
            <a:rPr lang="pt-BR" sz="3200" b="1" dirty="0">
              <a:solidFill>
                <a:schemeClr val="tx1"/>
              </a:solidFill>
              <a:latin typeface="Arial" pitchFamily="34" charset="0"/>
              <a:cs typeface="Arial" pitchFamily="34" charset="0"/>
            </a:rPr>
            <a:t>OBJETIVO GERAL</a:t>
          </a:r>
        </a:p>
        <a:p>
          <a:pPr algn="ctr">
            <a:lnSpc>
              <a:spcPct val="100000"/>
            </a:lnSpc>
            <a:spcAft>
              <a:spcPts val="0"/>
            </a:spcAft>
          </a:pPr>
          <a:endParaRPr lang="pt-BR" sz="1800" b="1" dirty="0">
            <a:solidFill>
              <a:schemeClr val="tx1"/>
            </a:solidFill>
            <a:latin typeface="Arial" pitchFamily="34" charset="0"/>
            <a:cs typeface="Arial" pitchFamily="34" charset="0"/>
          </a:endParaRPr>
        </a:p>
        <a:p>
          <a:pPr algn="ctr">
            <a:lnSpc>
              <a:spcPct val="150000"/>
            </a:lnSpc>
            <a:spcAft>
              <a:spcPts val="0"/>
            </a:spcAft>
          </a:pPr>
          <a:r>
            <a:rPr lang="pt-BR" sz="2400" dirty="0">
              <a:solidFill>
                <a:prstClr val="black"/>
              </a:solidFill>
              <a:latin typeface="Arial" panose="020B0604020202020204" pitchFamily="34" charset="0"/>
              <a:cs typeface="Arial" panose="020B0604020202020204" pitchFamily="34" charset="0"/>
            </a:rPr>
            <a:t>Analisar estratégias de gestão, de gerência e apoio institucional à prestação de serviços de atenção  primária à saúde ofertados à população rural-ribeirinha atendida por Unidade Básica Rural Fluvial </a:t>
          </a:r>
          <a:r>
            <a:rPr lang="pt-BR" sz="2400" noProof="0" dirty="0">
              <a:solidFill>
                <a:prstClr val="black"/>
              </a:solidFill>
              <a:latin typeface="Arial" panose="020B0604020202020204" pitchFamily="34" charset="0"/>
              <a:cs typeface="Arial" panose="020B0604020202020204" pitchFamily="34" charset="0"/>
            </a:rPr>
            <a:t>da</a:t>
          </a:r>
          <a:r>
            <a:rPr lang="pt-BR" sz="2400" dirty="0">
              <a:solidFill>
                <a:prstClr val="black"/>
              </a:solidFill>
              <a:latin typeface="Arial" panose="020B0604020202020204" pitchFamily="34" charset="0"/>
              <a:cs typeface="Arial" panose="020B0604020202020204" pitchFamily="34" charset="0"/>
            </a:rPr>
            <a:t> Secretaria Municipal de Saúde de Manaus, </a:t>
          </a:r>
          <a:r>
            <a:rPr lang="pt-BR" sz="2400" spc="11" dirty="0">
              <a:solidFill>
                <a:schemeClr val="tx1"/>
              </a:solidFill>
              <a:latin typeface="Arial" panose="020B0604020202020204" pitchFamily="34" charset="0"/>
              <a:cs typeface="Arial" panose="020B0604020202020204" pitchFamily="34" charset="0"/>
            </a:rPr>
            <a:t>identificando especificidades, dificuldades,  congruências ou incongruências com as rotinas de trabalho em contexto urbano</a:t>
          </a:r>
          <a:endParaRPr lang="pt-BR" sz="2400" dirty="0">
            <a:solidFill>
              <a:schemeClr val="tx1"/>
            </a:solidFill>
            <a:latin typeface="Arial" pitchFamily="34" charset="0"/>
            <a:cs typeface="Arial" pitchFamily="34" charset="0"/>
          </a:endParaRPr>
        </a:p>
      </dgm:t>
    </dgm:pt>
    <dgm:pt modelId="{1B3CA645-8286-4FB0-83DD-4CD145BD5625}" type="parTrans" cxnId="{5E91ECE8-3AA6-4851-BC30-B38A0E2FAB32}">
      <dgm:prSet/>
      <dgm:spPr/>
      <dgm:t>
        <a:bodyPr/>
        <a:lstStyle/>
        <a:p>
          <a:endParaRPr lang="pt-BR" sz="1600">
            <a:solidFill>
              <a:schemeClr val="tx1"/>
            </a:solidFill>
            <a:latin typeface="Arial" pitchFamily="34" charset="0"/>
            <a:cs typeface="Arial" pitchFamily="34" charset="0"/>
          </a:endParaRPr>
        </a:p>
      </dgm:t>
    </dgm:pt>
    <dgm:pt modelId="{E0A6E21C-45A8-45DB-B050-3A819703FCFA}" type="sibTrans" cxnId="{5E91ECE8-3AA6-4851-BC30-B38A0E2FAB32}">
      <dgm:prSet/>
      <dgm:spPr/>
      <dgm:t>
        <a:bodyPr/>
        <a:lstStyle/>
        <a:p>
          <a:endParaRPr lang="pt-BR" sz="1600">
            <a:solidFill>
              <a:schemeClr val="tx1"/>
            </a:solidFill>
            <a:latin typeface="Arial" pitchFamily="34" charset="0"/>
            <a:cs typeface="Arial" pitchFamily="34" charset="0"/>
          </a:endParaRPr>
        </a:p>
      </dgm:t>
    </dgm:pt>
    <dgm:pt modelId="{F3EF8CA7-DA8D-49B3-A9D3-7F5001749DD6}" type="pres">
      <dgm:prSet presAssocID="{5A296A6C-91B3-4291-8A88-AC91DA8E3F25}" presName="Name0" presStyleCnt="0">
        <dgm:presLayoutVars>
          <dgm:dir/>
          <dgm:animLvl val="lvl"/>
          <dgm:resizeHandles val="exact"/>
        </dgm:presLayoutVars>
      </dgm:prSet>
      <dgm:spPr/>
    </dgm:pt>
    <dgm:pt modelId="{8F0E9444-02B7-48D5-BFCF-3C7633A1510D}" type="pres">
      <dgm:prSet presAssocID="{D0E2D558-0410-4BB1-9B87-86C99C924320}" presName="boxAndChildren" presStyleCnt="0"/>
      <dgm:spPr/>
    </dgm:pt>
    <dgm:pt modelId="{401880AF-5BD5-495C-A013-0261FCC53BCF}" type="pres">
      <dgm:prSet presAssocID="{D0E2D558-0410-4BB1-9B87-86C99C924320}" presName="parentTextBox" presStyleLbl="node1" presStyleIdx="0" presStyleCnt="1"/>
      <dgm:spPr/>
    </dgm:pt>
  </dgm:ptLst>
  <dgm:cxnLst>
    <dgm:cxn modelId="{CE5A7B42-6998-4F57-9214-2D205F28BEA0}" type="presOf" srcId="{D0E2D558-0410-4BB1-9B87-86C99C924320}" destId="{401880AF-5BD5-495C-A013-0261FCC53BCF}" srcOrd="0" destOrd="0" presId="urn:microsoft.com/office/officeart/2005/8/layout/process4"/>
    <dgm:cxn modelId="{83719A44-B2D6-4683-ABA4-41423144E265}" type="presOf" srcId="{5A296A6C-91B3-4291-8A88-AC91DA8E3F25}" destId="{F3EF8CA7-DA8D-49B3-A9D3-7F5001749DD6}" srcOrd="0" destOrd="0" presId="urn:microsoft.com/office/officeart/2005/8/layout/process4"/>
    <dgm:cxn modelId="{5E91ECE8-3AA6-4851-BC30-B38A0E2FAB32}" srcId="{5A296A6C-91B3-4291-8A88-AC91DA8E3F25}" destId="{D0E2D558-0410-4BB1-9B87-86C99C924320}" srcOrd="0" destOrd="0" parTransId="{1B3CA645-8286-4FB0-83DD-4CD145BD5625}" sibTransId="{E0A6E21C-45A8-45DB-B050-3A819703FCFA}"/>
    <dgm:cxn modelId="{30716E53-B5F7-4DD8-9468-8F8AA438EADC}" type="presParOf" srcId="{F3EF8CA7-DA8D-49B3-A9D3-7F5001749DD6}" destId="{8F0E9444-02B7-48D5-BFCF-3C7633A1510D}" srcOrd="0" destOrd="0" presId="urn:microsoft.com/office/officeart/2005/8/layout/process4"/>
    <dgm:cxn modelId="{A126472D-91F9-4C4F-A891-CEA0384F3611}" type="presParOf" srcId="{8F0E9444-02B7-48D5-BFCF-3C7633A1510D}" destId="{401880AF-5BD5-495C-A013-0261FCC53B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880AF-5BD5-495C-A013-0261FCC53BCF}">
      <dsp:nvSpPr>
        <dsp:cNvPr id="0" name=""/>
        <dsp:cNvSpPr/>
      </dsp:nvSpPr>
      <dsp:spPr>
        <a:xfrm>
          <a:off x="0" y="0"/>
          <a:ext cx="6496928" cy="590262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00000"/>
            </a:lnSpc>
            <a:spcBef>
              <a:spcPct val="0"/>
            </a:spcBef>
            <a:spcAft>
              <a:spcPts val="0"/>
            </a:spcAft>
            <a:buNone/>
          </a:pPr>
          <a:r>
            <a:rPr lang="pt-BR" sz="3200" b="1" kern="1200" dirty="0">
              <a:solidFill>
                <a:schemeClr val="tx1"/>
              </a:solidFill>
              <a:latin typeface="Arial" pitchFamily="34" charset="0"/>
              <a:cs typeface="Arial" pitchFamily="34" charset="0"/>
            </a:rPr>
            <a:t>OBJETIVO GERAL</a:t>
          </a:r>
        </a:p>
        <a:p>
          <a:pPr marL="0" lvl="0" indent="0" algn="ctr" defTabSz="1422400">
            <a:lnSpc>
              <a:spcPct val="100000"/>
            </a:lnSpc>
            <a:spcBef>
              <a:spcPct val="0"/>
            </a:spcBef>
            <a:spcAft>
              <a:spcPts val="0"/>
            </a:spcAft>
            <a:buNone/>
          </a:pPr>
          <a:endParaRPr lang="pt-BR" sz="1800" b="1" kern="1200" dirty="0">
            <a:solidFill>
              <a:schemeClr val="tx1"/>
            </a:solidFill>
            <a:latin typeface="Arial" pitchFamily="34" charset="0"/>
            <a:cs typeface="Arial" pitchFamily="34" charset="0"/>
          </a:endParaRPr>
        </a:p>
        <a:p>
          <a:pPr marL="0" lvl="0" indent="0" algn="ctr" defTabSz="1422400">
            <a:lnSpc>
              <a:spcPct val="150000"/>
            </a:lnSpc>
            <a:spcBef>
              <a:spcPct val="0"/>
            </a:spcBef>
            <a:spcAft>
              <a:spcPts val="0"/>
            </a:spcAft>
            <a:buNone/>
          </a:pPr>
          <a:r>
            <a:rPr lang="pt-BR" sz="2400" kern="1200" dirty="0">
              <a:solidFill>
                <a:prstClr val="black"/>
              </a:solidFill>
              <a:latin typeface="Arial" panose="020B0604020202020204" pitchFamily="34" charset="0"/>
              <a:cs typeface="Arial" panose="020B0604020202020204" pitchFamily="34" charset="0"/>
            </a:rPr>
            <a:t>Analisar estratégias de gestão, de gerência e apoio institucional à prestação de serviços de atenção  primária à saúde ofertados à população rural-ribeirinha atendida por Unidade Básica Rural Fluvial </a:t>
          </a:r>
          <a:r>
            <a:rPr lang="pt-BR" sz="2400" kern="1200" noProof="0" dirty="0">
              <a:solidFill>
                <a:prstClr val="black"/>
              </a:solidFill>
              <a:latin typeface="Arial" panose="020B0604020202020204" pitchFamily="34" charset="0"/>
              <a:cs typeface="Arial" panose="020B0604020202020204" pitchFamily="34" charset="0"/>
            </a:rPr>
            <a:t>da</a:t>
          </a:r>
          <a:r>
            <a:rPr lang="pt-BR" sz="2400" kern="1200" dirty="0">
              <a:solidFill>
                <a:prstClr val="black"/>
              </a:solidFill>
              <a:latin typeface="Arial" panose="020B0604020202020204" pitchFamily="34" charset="0"/>
              <a:cs typeface="Arial" panose="020B0604020202020204" pitchFamily="34" charset="0"/>
            </a:rPr>
            <a:t> Secretaria Municipal de Saúde de Manaus, </a:t>
          </a:r>
          <a:r>
            <a:rPr lang="pt-BR" sz="2400" kern="1200" spc="11" dirty="0">
              <a:solidFill>
                <a:schemeClr val="tx1"/>
              </a:solidFill>
              <a:latin typeface="Arial" panose="020B0604020202020204" pitchFamily="34" charset="0"/>
              <a:cs typeface="Arial" panose="020B0604020202020204" pitchFamily="34" charset="0"/>
            </a:rPr>
            <a:t>identificando especificidades, dificuldades,  congruências ou incongruências com as rotinas de trabalho em contexto urbano</a:t>
          </a:r>
          <a:endParaRPr lang="pt-BR" sz="2400" kern="1200" dirty="0">
            <a:solidFill>
              <a:schemeClr val="tx1"/>
            </a:solidFill>
            <a:latin typeface="Arial" pitchFamily="34" charset="0"/>
            <a:cs typeface="Arial" pitchFamily="34" charset="0"/>
          </a:endParaRPr>
        </a:p>
      </dsp:txBody>
      <dsp:txXfrm>
        <a:off x="0" y="0"/>
        <a:ext cx="6496928" cy="59026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B00DD-E94E-4980-9AF4-0F63E4A2E7E4}" type="datetimeFigureOut">
              <a:rPr lang="pt-BR" smtClean="0"/>
              <a:t>30/08/2023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849C3-F872-4650-A2DE-35E76F50109A}" type="slidenum">
              <a:rPr lang="pt-BR" smtClean="0"/>
              <a:t>‹nº›</a:t>
            </a:fld>
            <a:endParaRPr lang="pt-BR" dirty="0"/>
          </a:p>
        </p:txBody>
      </p:sp>
    </p:spTree>
    <p:extLst>
      <p:ext uri="{BB962C8B-B14F-4D97-AF65-F5344CB8AC3E}">
        <p14:creationId xmlns:p14="http://schemas.microsoft.com/office/powerpoint/2010/main" val="6817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7D8454A-404F-4DF1-8F43-7DDF83BF3B63}" type="slidenum">
              <a:rPr lang="en-US" smtClean="0"/>
              <a:pPr/>
              <a:t>13</a:t>
            </a:fld>
            <a:endParaRPr lang="en-US" dirty="0"/>
          </a:p>
        </p:txBody>
      </p:sp>
    </p:spTree>
    <p:extLst>
      <p:ext uri="{BB962C8B-B14F-4D97-AF65-F5344CB8AC3E}">
        <p14:creationId xmlns:p14="http://schemas.microsoft.com/office/powerpoint/2010/main" val="104014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relatos a dentista conta que num primeiro momento achou que após a implantação do hiperdia com sorriso as consultas fossem aumentar muito e esses pacientes procurariam muito a odonto porem foi ao contrario ela relata que foi necessário um esforço de toda a equipe para que esses pacientes começassem a passar pela odonto </a:t>
            </a:r>
          </a:p>
        </p:txBody>
      </p:sp>
      <p:sp>
        <p:nvSpPr>
          <p:cNvPr id="4" name="Espaço Reservado para Número de Slide 3"/>
          <p:cNvSpPr>
            <a:spLocks noGrp="1"/>
          </p:cNvSpPr>
          <p:nvPr>
            <p:ph type="sldNum" sz="quarter" idx="10"/>
          </p:nvPr>
        </p:nvSpPr>
        <p:spPr/>
        <p:txBody>
          <a:bodyPr/>
          <a:lstStyle/>
          <a:p>
            <a:fld id="{77D8454A-404F-4DF1-8F43-7DDF83BF3B63}" type="slidenum">
              <a:rPr lang="en-US" smtClean="0"/>
              <a:pPr/>
              <a:t>15</a:t>
            </a:fld>
            <a:endParaRPr lang="en-US" dirty="0"/>
          </a:p>
        </p:txBody>
      </p:sp>
    </p:spTree>
    <p:extLst>
      <p:ext uri="{BB962C8B-B14F-4D97-AF65-F5344CB8AC3E}">
        <p14:creationId xmlns:p14="http://schemas.microsoft.com/office/powerpoint/2010/main" val="408778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9B50E-BF4C-EBC2-5DB1-CB4495170B1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CC2D510-5513-B3AF-B8FB-0DABE8C64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689CC37-FDAA-A35B-9793-7342DABFDE6F}"/>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5" name="Espaço Reservado para Rodapé 4">
            <a:extLst>
              <a:ext uri="{FF2B5EF4-FFF2-40B4-BE49-F238E27FC236}">
                <a16:creationId xmlns:a16="http://schemas.microsoft.com/office/drawing/2014/main" id="{AA2E0E16-FFC3-8994-5754-E984CCC648F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CA52E01-6A20-5084-6FF5-36452815CCCF}"/>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18841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52CCF-C909-25E3-41FA-057F770BB3C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8EA94BC-C07E-B2B1-E56C-0487548161C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6664DB-DD8D-0E20-7BB3-8324EB5FD7CE}"/>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5" name="Espaço Reservado para Rodapé 4">
            <a:extLst>
              <a:ext uri="{FF2B5EF4-FFF2-40B4-BE49-F238E27FC236}">
                <a16:creationId xmlns:a16="http://schemas.microsoft.com/office/drawing/2014/main" id="{238FD97F-4DE2-2BCB-3313-5C1726CD188D}"/>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BE127DAA-9D05-EE7C-A362-649B69D4AD55}"/>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140928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FFA428-2369-1B2B-4EB1-B14AA2E9962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4E4A94B-71BF-A79D-DC0A-02C1069DA19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41372E5-444C-8323-D930-9842593CDC2F}"/>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5" name="Espaço Reservado para Rodapé 4">
            <a:extLst>
              <a:ext uri="{FF2B5EF4-FFF2-40B4-BE49-F238E27FC236}">
                <a16:creationId xmlns:a16="http://schemas.microsoft.com/office/drawing/2014/main" id="{DB26969B-9CAA-F078-68DA-11232B447BAB}"/>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79961A26-A8DD-4CAB-AA58-0063C5B58A8E}"/>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168521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43E64-D214-A3BE-9EC3-BE6901FED02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D3554C6-80F9-8B85-4A6B-8D667F20E32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3427EDC-9498-2BC1-1B86-0EB4966673A8}"/>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5" name="Espaço Reservado para Rodapé 4">
            <a:extLst>
              <a:ext uri="{FF2B5EF4-FFF2-40B4-BE49-F238E27FC236}">
                <a16:creationId xmlns:a16="http://schemas.microsoft.com/office/drawing/2014/main" id="{4F0F600E-74C0-33F9-6374-F88F61A265D7}"/>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238C67E5-F946-479C-B8BB-D9EA65860979}"/>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25248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0E832-557A-F7EF-2005-0E99531A2B2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0963AE4-A1CC-ED29-C4EE-946F27BA9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5FC98E7-42AB-9CA4-1389-995840E17D3D}"/>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5" name="Espaço Reservado para Rodapé 4">
            <a:extLst>
              <a:ext uri="{FF2B5EF4-FFF2-40B4-BE49-F238E27FC236}">
                <a16:creationId xmlns:a16="http://schemas.microsoft.com/office/drawing/2014/main" id="{9147CDE8-73F2-8440-30A0-797829122D39}"/>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2CF4FA69-65D0-4B69-CBCB-C873E13A3895}"/>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42655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24A6A-0B58-C2F9-1A86-E1714F0C94A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BB91873-426D-1B5F-F43A-3D5BE2F1B62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2C6B853-DDDC-5608-F36F-1704026182E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92C31DE-E4BE-A709-065D-9426911ED41A}"/>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6" name="Espaço Reservado para Rodapé 5">
            <a:extLst>
              <a:ext uri="{FF2B5EF4-FFF2-40B4-BE49-F238E27FC236}">
                <a16:creationId xmlns:a16="http://schemas.microsoft.com/office/drawing/2014/main" id="{BEC872B6-69BA-78AA-3739-F26445E77A03}"/>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74B1143B-075C-C94D-1C52-E31879B1B7F7}"/>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383008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350FC-E1AC-A403-1D38-908059A41AF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497AA65-EEB4-BDDF-D337-66ADAA298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7CDCCEB-1FC1-A1AA-1723-1F6B6E8C76E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477A8E8-77DC-44A8-2E56-50C2FCFFA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6AEC52A-68D5-2D5D-22F4-7F49EFAA036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FBCD81F-5DD1-5DBB-1AB6-9C22130EF3AA}"/>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8" name="Espaço Reservado para Rodapé 7">
            <a:extLst>
              <a:ext uri="{FF2B5EF4-FFF2-40B4-BE49-F238E27FC236}">
                <a16:creationId xmlns:a16="http://schemas.microsoft.com/office/drawing/2014/main" id="{C079A76B-7CBD-4844-CEB9-D746082795BE}"/>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5190A5B7-53C5-A8D6-C213-87AAABBC2F01}"/>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428689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9A8FB-A87D-348C-DBAC-29A0EFF2E4C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271658B-A279-F086-52E0-5CA3ADB8BF7A}"/>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4" name="Espaço Reservado para Rodapé 3">
            <a:extLst>
              <a:ext uri="{FF2B5EF4-FFF2-40B4-BE49-F238E27FC236}">
                <a16:creationId xmlns:a16="http://schemas.microsoft.com/office/drawing/2014/main" id="{B7511899-6E44-1C3C-69EC-B1DDC8DE49D1}"/>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4E571F9F-D0A7-052B-9D4B-8EDE26D32A1D}"/>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66436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3508626-77BF-26E9-34F9-F69D4224F25C}"/>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3" name="Espaço Reservado para Rodapé 2">
            <a:extLst>
              <a:ext uri="{FF2B5EF4-FFF2-40B4-BE49-F238E27FC236}">
                <a16:creationId xmlns:a16="http://schemas.microsoft.com/office/drawing/2014/main" id="{D43BD008-4F10-3590-A38F-C289C0B27F2A}"/>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72D2884-479B-A971-8D8B-121ED25FEEA0}"/>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241664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82E2F-0E7F-FE63-15B3-12308FB8650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CCA5C3F-DC70-862F-791A-948F6FA29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9799B0F-4DB8-EB72-821B-FEAFAA30B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D8A712B-C256-5168-6006-FB62F68D9254}"/>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6" name="Espaço Reservado para Rodapé 5">
            <a:extLst>
              <a:ext uri="{FF2B5EF4-FFF2-40B4-BE49-F238E27FC236}">
                <a16:creationId xmlns:a16="http://schemas.microsoft.com/office/drawing/2014/main" id="{2685A185-4E10-CC05-E910-798E24224B94}"/>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536091B9-ACB9-96DD-ACE0-12BCB7FDB663}"/>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336815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61FD2-3FBB-C184-746B-CA9F9C944E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D92E8B9-FD88-94FD-6506-B338CA44E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01B7BCB5-298A-818D-ECE1-1DDDE277E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567DF0B-78E7-F4CF-299D-72A2CD25C542}"/>
              </a:ext>
            </a:extLst>
          </p:cNvPr>
          <p:cNvSpPr>
            <a:spLocks noGrp="1"/>
          </p:cNvSpPr>
          <p:nvPr>
            <p:ph type="dt" sz="half" idx="10"/>
          </p:nvPr>
        </p:nvSpPr>
        <p:spPr/>
        <p:txBody>
          <a:bodyPr/>
          <a:lstStyle/>
          <a:p>
            <a:fld id="{D62BE2F1-D2C2-45E3-8764-D50D665B0396}" type="datetimeFigureOut">
              <a:rPr lang="pt-BR" smtClean="0"/>
              <a:t>30/08/2023</a:t>
            </a:fld>
            <a:endParaRPr lang="pt-BR" dirty="0"/>
          </a:p>
        </p:txBody>
      </p:sp>
      <p:sp>
        <p:nvSpPr>
          <p:cNvPr id="6" name="Espaço Reservado para Rodapé 5">
            <a:extLst>
              <a:ext uri="{FF2B5EF4-FFF2-40B4-BE49-F238E27FC236}">
                <a16:creationId xmlns:a16="http://schemas.microsoft.com/office/drawing/2014/main" id="{C8B018B4-3A53-A57C-2925-1145A5F64E74}"/>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80B56453-6D9B-BC5B-5D0E-9BE0680E65CE}"/>
              </a:ext>
            </a:extLst>
          </p:cNvPr>
          <p:cNvSpPr>
            <a:spLocks noGrp="1"/>
          </p:cNvSpPr>
          <p:nvPr>
            <p:ph type="sldNum" sz="quarter" idx="12"/>
          </p:nvPr>
        </p:nvSpPr>
        <p:spPr/>
        <p:txBody>
          <a:bodyPr/>
          <a:lstStyle/>
          <a:p>
            <a:fld id="{EFB82363-8179-4C81-B953-A9621FE83188}" type="slidenum">
              <a:rPr lang="pt-BR" smtClean="0"/>
              <a:t>‹nº›</a:t>
            </a:fld>
            <a:endParaRPr lang="pt-BR" dirty="0"/>
          </a:p>
        </p:txBody>
      </p:sp>
    </p:spTree>
    <p:extLst>
      <p:ext uri="{BB962C8B-B14F-4D97-AF65-F5344CB8AC3E}">
        <p14:creationId xmlns:p14="http://schemas.microsoft.com/office/powerpoint/2010/main" val="64274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2C49192-7433-F069-32BF-44B819E1D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BF495A3-0BFD-5FF7-215D-7588A2FE7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A14FEF9-FA70-A681-7CEE-A10CC7EFD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BE2F1-D2C2-45E3-8764-D50D665B0396}" type="datetimeFigureOut">
              <a:rPr lang="pt-BR" smtClean="0"/>
              <a:t>30/08/2023</a:t>
            </a:fld>
            <a:endParaRPr lang="pt-BR" dirty="0"/>
          </a:p>
        </p:txBody>
      </p:sp>
      <p:sp>
        <p:nvSpPr>
          <p:cNvPr id="5" name="Espaço Reservado para Rodapé 4">
            <a:extLst>
              <a:ext uri="{FF2B5EF4-FFF2-40B4-BE49-F238E27FC236}">
                <a16:creationId xmlns:a16="http://schemas.microsoft.com/office/drawing/2014/main" id="{A665EC9E-D696-4C2B-93EC-1F39B02A0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DB1A0571-6AC2-DAF9-D63B-214DD2785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82363-8179-4C81-B953-A9621FE83188}" type="slidenum">
              <a:rPr lang="pt-BR" smtClean="0"/>
              <a:t>‹nº›</a:t>
            </a:fld>
            <a:endParaRPr lang="pt-BR" dirty="0"/>
          </a:p>
        </p:txBody>
      </p:sp>
    </p:spTree>
    <p:extLst>
      <p:ext uri="{BB962C8B-B14F-4D97-AF65-F5344CB8AC3E}">
        <p14:creationId xmlns:p14="http://schemas.microsoft.com/office/powerpoint/2010/main" val="4170425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B6_90A5D35F.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2.docx"/><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3.docx"/><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4.docx"/><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5.docx"/><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6.docx"/><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7.doc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8.docx"/><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Word_Document9.docx"/><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AF_C832334A.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80622-9CC2-71AB-B1D7-4F09EF9DE0E0}"/>
              </a:ext>
            </a:extLst>
          </p:cNvPr>
          <p:cNvSpPr>
            <a:spLocks noGrp="1"/>
          </p:cNvSpPr>
          <p:nvPr>
            <p:ph type="ctrTitle"/>
          </p:nvPr>
        </p:nvSpPr>
        <p:spPr>
          <a:xfrm>
            <a:off x="1402080" y="1773238"/>
            <a:ext cx="9144000" cy="2290762"/>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scene3d>
            <a:camera prst="isometricOffAxis1Right"/>
            <a:lightRig rig="threePt" dir="t"/>
          </a:scene3d>
        </p:spPr>
        <p:txBody>
          <a:bodyPr>
            <a:normAutofit/>
          </a:bodyPr>
          <a:lstStyle/>
          <a:p>
            <a:r>
              <a:rPr lang="pt-BR" sz="4400" b="1" dirty="0">
                <a:solidFill>
                  <a:schemeClr val="accent2"/>
                </a:solidFill>
              </a:rPr>
              <a:t>Saúde Rural em UBSF: estudo transversal e longitudinal no DISAR Manaus</a:t>
            </a:r>
          </a:p>
        </p:txBody>
      </p:sp>
      <p:sp>
        <p:nvSpPr>
          <p:cNvPr id="3" name="Subtítulo 2">
            <a:extLst>
              <a:ext uri="{FF2B5EF4-FFF2-40B4-BE49-F238E27FC236}">
                <a16:creationId xmlns:a16="http://schemas.microsoft.com/office/drawing/2014/main" id="{F9D1E824-8245-8BE4-A7C8-470247530DBF}"/>
              </a:ext>
            </a:extLst>
          </p:cNvPr>
          <p:cNvSpPr>
            <a:spLocks noGrp="1"/>
          </p:cNvSpPr>
          <p:nvPr>
            <p:ph type="subTitle" idx="1"/>
          </p:nvPr>
        </p:nvSpPr>
        <p:spPr>
          <a:xfrm>
            <a:off x="8453120" y="4765992"/>
            <a:ext cx="3362960" cy="1655762"/>
          </a:xfrm>
        </p:spPr>
        <p:txBody>
          <a:bodyPr>
            <a:normAutofit fontScale="92500" lnSpcReduction="10000"/>
          </a:bodyPr>
          <a:lstStyle/>
          <a:p>
            <a:endParaRPr lang="pt-BR" dirty="0"/>
          </a:p>
          <a:p>
            <a:pPr algn="r"/>
            <a:endParaRPr lang="pt-BR" dirty="0">
              <a:solidFill>
                <a:schemeClr val="accent2">
                  <a:lumMod val="60000"/>
                  <a:lumOff val="40000"/>
                </a:schemeClr>
              </a:solidFill>
            </a:endParaRPr>
          </a:p>
          <a:p>
            <a:pPr algn="r"/>
            <a:r>
              <a:rPr lang="pt-BR" b="1" dirty="0">
                <a:solidFill>
                  <a:srgbClr val="FFFF00"/>
                </a:solidFill>
              </a:rPr>
              <a:t>Luiza Garnelo</a:t>
            </a:r>
          </a:p>
          <a:p>
            <a:pPr algn="r"/>
            <a:r>
              <a:rPr lang="pt-BR" b="1" dirty="0">
                <a:solidFill>
                  <a:srgbClr val="FFFF00"/>
                </a:solidFill>
              </a:rPr>
              <a:t>Santarém, 29/ 08/ 2023</a:t>
            </a:r>
          </a:p>
        </p:txBody>
      </p:sp>
      <p:pic>
        <p:nvPicPr>
          <p:cNvPr id="4" name="Picture 2" descr="Imagem relacionada">
            <a:extLst>
              <a:ext uri="{FF2B5EF4-FFF2-40B4-BE49-F238E27FC236}">
                <a16:creationId xmlns:a16="http://schemas.microsoft.com/office/drawing/2014/main" id="{668F5383-42DE-56D4-6F9A-1E5C7AB92F2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650" b="23540"/>
          <a:stretch/>
        </p:blipFill>
        <p:spPr bwMode="auto">
          <a:xfrm>
            <a:off x="10021936" y="-32860"/>
            <a:ext cx="2170064" cy="11041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5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56918664-B9EC-49CF-BF26-2EB9B76A1C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00481" y="991402"/>
            <a:ext cx="9661804" cy="5297638"/>
          </a:xfrm>
          <a:prstGeom prst="rect">
            <a:avLst/>
          </a:prstGeom>
          <a:noFill/>
          <a:ln>
            <a:noFill/>
          </a:ln>
        </p:spPr>
      </p:pic>
      <p:sp>
        <p:nvSpPr>
          <p:cNvPr id="10" name="CaixaDeTexto 9">
            <a:extLst>
              <a:ext uri="{FF2B5EF4-FFF2-40B4-BE49-F238E27FC236}">
                <a16:creationId xmlns:a16="http://schemas.microsoft.com/office/drawing/2014/main" id="{B4335B15-29EC-4E5A-B94D-0F8C860232AD}"/>
              </a:ext>
            </a:extLst>
          </p:cNvPr>
          <p:cNvSpPr txBox="1"/>
          <p:nvPr/>
        </p:nvSpPr>
        <p:spPr>
          <a:xfrm>
            <a:off x="2474212" y="391490"/>
            <a:ext cx="8488072" cy="461665"/>
          </a:xfrm>
          <a:prstGeom prst="rect">
            <a:avLst/>
          </a:prstGeom>
          <a:noFill/>
        </p:spPr>
        <p:txBody>
          <a:bodyPr wrap="square" rtlCol="0">
            <a:spAutoFit/>
          </a:bodyPr>
          <a:lstStyle/>
          <a:p>
            <a:r>
              <a:rPr lang="pt-BR" sz="2400" b="1" dirty="0">
                <a:solidFill>
                  <a:srgbClr val="FFC000"/>
                </a:solidFill>
              </a:rPr>
              <a:t>Adaptações do Fluxo Assistencial  – Planejamento Familiar</a:t>
            </a:r>
          </a:p>
        </p:txBody>
      </p:sp>
    </p:spTree>
    <p:extLst>
      <p:ext uri="{BB962C8B-B14F-4D97-AF65-F5344CB8AC3E}">
        <p14:creationId xmlns:p14="http://schemas.microsoft.com/office/powerpoint/2010/main" val="185904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730EBBC-9043-4F0A-9B32-27B025AB6298}"/>
              </a:ext>
            </a:extLst>
          </p:cNvPr>
          <p:cNvSpPr txBox="1"/>
          <p:nvPr/>
        </p:nvSpPr>
        <p:spPr>
          <a:xfrm>
            <a:off x="1839015" y="282950"/>
            <a:ext cx="9499545" cy="1077218"/>
          </a:xfrm>
          <a:prstGeom prst="rect">
            <a:avLst/>
          </a:prstGeom>
          <a:noFill/>
        </p:spPr>
        <p:txBody>
          <a:bodyPr wrap="square" rtlCol="0">
            <a:spAutoFit/>
          </a:bodyPr>
          <a:lstStyle/>
          <a:p>
            <a:pPr algn="ctr"/>
            <a:r>
              <a:rPr lang="pt-BR" sz="3200" dirty="0">
                <a:solidFill>
                  <a:srgbClr val="FFC000"/>
                </a:solidFill>
              </a:rPr>
              <a:t>Processo de trabalho na UBSF e  ações estratégicas em Saúde da Família</a:t>
            </a:r>
          </a:p>
        </p:txBody>
      </p:sp>
      <p:sp>
        <p:nvSpPr>
          <p:cNvPr id="7" name="CaixaDeTexto 6">
            <a:extLst>
              <a:ext uri="{FF2B5EF4-FFF2-40B4-BE49-F238E27FC236}">
                <a16:creationId xmlns:a16="http://schemas.microsoft.com/office/drawing/2014/main" id="{665C5EB2-0E6C-4AFA-985D-413488229D2B}"/>
              </a:ext>
            </a:extLst>
          </p:cNvPr>
          <p:cNvSpPr txBox="1"/>
          <p:nvPr/>
        </p:nvSpPr>
        <p:spPr>
          <a:xfrm>
            <a:off x="1930455" y="1906417"/>
            <a:ext cx="8513970" cy="830997"/>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lumMod val="75000"/>
                  </a:schemeClr>
                </a:solidFill>
              </a:rPr>
              <a:t>Territorialização e especificidade do atendimento à população rural ribeirinha </a:t>
            </a:r>
          </a:p>
        </p:txBody>
      </p:sp>
      <p:sp>
        <p:nvSpPr>
          <p:cNvPr id="8" name="CaixaDeTexto 7">
            <a:extLst>
              <a:ext uri="{FF2B5EF4-FFF2-40B4-BE49-F238E27FC236}">
                <a16:creationId xmlns:a16="http://schemas.microsoft.com/office/drawing/2014/main" id="{6AB992E1-421B-420F-B18B-8B2DB2659972}"/>
              </a:ext>
            </a:extLst>
          </p:cNvPr>
          <p:cNvSpPr txBox="1"/>
          <p:nvPr/>
        </p:nvSpPr>
        <p:spPr>
          <a:xfrm>
            <a:off x="5033898" y="3429000"/>
            <a:ext cx="2124197" cy="461665"/>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lumMod val="75000"/>
                  </a:schemeClr>
                </a:solidFill>
              </a:rPr>
              <a:t>Acolhimento </a:t>
            </a:r>
          </a:p>
        </p:txBody>
      </p:sp>
      <p:sp>
        <p:nvSpPr>
          <p:cNvPr id="9" name="CaixaDeTexto 8">
            <a:extLst>
              <a:ext uri="{FF2B5EF4-FFF2-40B4-BE49-F238E27FC236}">
                <a16:creationId xmlns:a16="http://schemas.microsoft.com/office/drawing/2014/main" id="{63E4D6A8-1C4A-44DD-B026-305B47AB68D6}"/>
              </a:ext>
            </a:extLst>
          </p:cNvPr>
          <p:cNvSpPr txBox="1"/>
          <p:nvPr/>
        </p:nvSpPr>
        <p:spPr>
          <a:xfrm>
            <a:off x="4007918" y="4536084"/>
            <a:ext cx="3981516" cy="461665"/>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lumMod val="75000"/>
                  </a:schemeClr>
                </a:solidFill>
              </a:rPr>
              <a:t>Programação da agenda </a:t>
            </a:r>
          </a:p>
        </p:txBody>
      </p:sp>
      <p:sp>
        <p:nvSpPr>
          <p:cNvPr id="10" name="CaixaDeTexto 9">
            <a:extLst>
              <a:ext uri="{FF2B5EF4-FFF2-40B4-BE49-F238E27FC236}">
                <a16:creationId xmlns:a16="http://schemas.microsoft.com/office/drawing/2014/main" id="{BCCEFF44-49D4-4E02-AB4C-8834DD5F9E88}"/>
              </a:ext>
            </a:extLst>
          </p:cNvPr>
          <p:cNvSpPr txBox="1"/>
          <p:nvPr/>
        </p:nvSpPr>
        <p:spPr>
          <a:xfrm>
            <a:off x="4475817" y="5693452"/>
            <a:ext cx="3240360" cy="461665"/>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lumMod val="75000"/>
                  </a:schemeClr>
                </a:solidFill>
              </a:rPr>
              <a:t>Tipologia das equipes </a:t>
            </a:r>
          </a:p>
        </p:txBody>
      </p:sp>
    </p:spTree>
    <p:extLst>
      <p:ext uri="{BB962C8B-B14F-4D97-AF65-F5344CB8AC3E}">
        <p14:creationId xmlns:p14="http://schemas.microsoft.com/office/powerpoint/2010/main" val="352666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665C5EB2-0E6C-4AFA-985D-413488229D2B}"/>
              </a:ext>
            </a:extLst>
          </p:cNvPr>
          <p:cNvSpPr txBox="1"/>
          <p:nvPr/>
        </p:nvSpPr>
        <p:spPr>
          <a:xfrm>
            <a:off x="711201" y="236678"/>
            <a:ext cx="3044502" cy="584775"/>
          </a:xfrm>
          <a:prstGeom prst="rect">
            <a:avLst/>
          </a:prstGeom>
          <a:solidFill>
            <a:schemeClr val="bg2">
              <a:lumMod val="50000"/>
              <a:lumOff val="50000"/>
            </a:schemeClr>
          </a:solidFill>
        </p:spPr>
        <p:txBody>
          <a:bodyPr wrap="square" rtlCol="0">
            <a:spAutoFit/>
          </a:bodyPr>
          <a:lstStyle/>
          <a:p>
            <a:pPr algn="ctr"/>
            <a:r>
              <a:rPr lang="pt-BR" sz="3200" b="1" dirty="0">
                <a:solidFill>
                  <a:schemeClr val="accent2">
                    <a:lumMod val="75000"/>
                  </a:schemeClr>
                </a:solidFill>
              </a:rPr>
              <a:t>Territorialização</a:t>
            </a:r>
          </a:p>
        </p:txBody>
      </p:sp>
      <p:sp>
        <p:nvSpPr>
          <p:cNvPr id="8" name="CaixaDeTexto 7">
            <a:extLst>
              <a:ext uri="{FF2B5EF4-FFF2-40B4-BE49-F238E27FC236}">
                <a16:creationId xmlns:a16="http://schemas.microsoft.com/office/drawing/2014/main" id="{6AB992E1-421B-420F-B18B-8B2DB2659972}"/>
              </a:ext>
            </a:extLst>
          </p:cNvPr>
          <p:cNvSpPr txBox="1"/>
          <p:nvPr/>
        </p:nvSpPr>
        <p:spPr>
          <a:xfrm>
            <a:off x="1424235" y="3642162"/>
            <a:ext cx="2497525" cy="584775"/>
          </a:xfrm>
          <a:prstGeom prst="rect">
            <a:avLst/>
          </a:prstGeom>
          <a:solidFill>
            <a:schemeClr val="bg2">
              <a:lumMod val="50000"/>
              <a:lumOff val="50000"/>
            </a:schemeClr>
          </a:solidFill>
        </p:spPr>
        <p:txBody>
          <a:bodyPr wrap="square" rtlCol="0">
            <a:spAutoFit/>
          </a:bodyPr>
          <a:lstStyle/>
          <a:p>
            <a:pPr algn="ctr"/>
            <a:r>
              <a:rPr lang="pt-BR" sz="3200" b="1" dirty="0">
                <a:solidFill>
                  <a:schemeClr val="accent2">
                    <a:lumMod val="75000"/>
                  </a:schemeClr>
                </a:solidFill>
              </a:rPr>
              <a:t>Acolhimento </a:t>
            </a:r>
          </a:p>
        </p:txBody>
      </p:sp>
      <p:pic>
        <p:nvPicPr>
          <p:cNvPr id="11" name="Imagem 10">
            <a:extLst>
              <a:ext uri="{FF2B5EF4-FFF2-40B4-BE49-F238E27FC236}">
                <a16:creationId xmlns:a16="http://schemas.microsoft.com/office/drawing/2014/main" id="{2EC77200-3A27-4060-BB81-EA0D59A6D029}"/>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393346" flipH="1" flipV="1">
            <a:off x="1077513" y="1776853"/>
            <a:ext cx="1107983" cy="1082189"/>
          </a:xfrm>
          <a:prstGeom prst="rect">
            <a:avLst/>
          </a:prstGeom>
          <a:noFill/>
        </p:spPr>
      </p:pic>
      <p:pic>
        <p:nvPicPr>
          <p:cNvPr id="12" name="Imagem 11">
            <a:extLst>
              <a:ext uri="{FF2B5EF4-FFF2-40B4-BE49-F238E27FC236}">
                <a16:creationId xmlns:a16="http://schemas.microsoft.com/office/drawing/2014/main" id="{E0840CE0-0CE3-4E06-9466-D68FE7F10898}"/>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393346" flipH="1" flipV="1">
            <a:off x="1482390" y="4794497"/>
            <a:ext cx="1107983" cy="1082189"/>
          </a:xfrm>
          <a:prstGeom prst="rect">
            <a:avLst/>
          </a:prstGeom>
          <a:noFill/>
        </p:spPr>
      </p:pic>
      <p:sp>
        <p:nvSpPr>
          <p:cNvPr id="14" name="Espaço Reservado para Conteúdo 1">
            <a:extLst>
              <a:ext uri="{FF2B5EF4-FFF2-40B4-BE49-F238E27FC236}">
                <a16:creationId xmlns:a16="http://schemas.microsoft.com/office/drawing/2014/main" id="{CDE6E892-2AAE-4970-800E-8DEC93CA675A}"/>
              </a:ext>
            </a:extLst>
          </p:cNvPr>
          <p:cNvSpPr>
            <a:spLocks noGrp="1"/>
          </p:cNvSpPr>
          <p:nvPr>
            <p:ph idx="1"/>
          </p:nvPr>
        </p:nvSpPr>
        <p:spPr>
          <a:xfrm>
            <a:off x="2233452" y="1254253"/>
            <a:ext cx="8097225" cy="1893795"/>
          </a:xfrm>
        </p:spPr>
        <p:txBody>
          <a:bodyPr>
            <a:normAutofit fontScale="77500" lnSpcReduction="20000"/>
          </a:bodyPr>
          <a:lstStyle/>
          <a:p>
            <a:pPr>
              <a:spcBef>
                <a:spcPts val="600"/>
              </a:spcBef>
              <a:buFont typeface="Wingdings" panose="05000000000000000000" pitchFamily="2" charset="2"/>
              <a:buChar char="v"/>
            </a:pPr>
            <a:r>
              <a:rPr lang="pt-BR" sz="2600" b="1" dirty="0">
                <a:solidFill>
                  <a:schemeClr val="bg2"/>
                </a:solidFill>
              </a:rPr>
              <a:t>Atividade de “laboratório” da equipe da UBSF</a:t>
            </a:r>
          </a:p>
          <a:p>
            <a:pPr>
              <a:spcBef>
                <a:spcPts val="600"/>
              </a:spcBef>
              <a:buFont typeface="Wingdings" panose="05000000000000000000" pitchFamily="2" charset="2"/>
              <a:buChar char="v"/>
            </a:pPr>
            <a:r>
              <a:rPr lang="pt-BR" sz="2600" b="1" dirty="0">
                <a:solidFill>
                  <a:schemeClr val="bg2"/>
                </a:solidFill>
              </a:rPr>
              <a:t>Levantamento de dados socioeconômicos e sanitários das comunidade</a:t>
            </a:r>
          </a:p>
          <a:p>
            <a:pPr>
              <a:spcBef>
                <a:spcPts val="600"/>
              </a:spcBef>
              <a:buFont typeface="Wingdings" panose="05000000000000000000" pitchFamily="2" charset="2"/>
              <a:buChar char="v"/>
            </a:pPr>
            <a:r>
              <a:rPr lang="pt-BR" sz="2600" b="1" dirty="0">
                <a:solidFill>
                  <a:schemeClr val="bg2"/>
                </a:solidFill>
              </a:rPr>
              <a:t>Reuniões de discussão das informações coletadas</a:t>
            </a:r>
          </a:p>
          <a:p>
            <a:pPr>
              <a:spcBef>
                <a:spcPts val="600"/>
              </a:spcBef>
              <a:buFont typeface="Wingdings" panose="05000000000000000000" pitchFamily="2" charset="2"/>
              <a:buChar char="v"/>
            </a:pPr>
            <a:r>
              <a:rPr lang="pt-BR" sz="2600" b="1" dirty="0">
                <a:solidFill>
                  <a:schemeClr val="bg2"/>
                </a:solidFill>
              </a:rPr>
              <a:t>Dificuldade de sistematizar e utilizar as informações disponíveis</a:t>
            </a:r>
          </a:p>
          <a:p>
            <a:pPr>
              <a:spcBef>
                <a:spcPts val="600"/>
              </a:spcBef>
              <a:buFont typeface="Wingdings" panose="05000000000000000000" pitchFamily="2" charset="2"/>
              <a:buChar char="v"/>
            </a:pPr>
            <a:r>
              <a:rPr lang="pt-BR" sz="2600" b="1" dirty="0">
                <a:solidFill>
                  <a:schemeClr val="bg2"/>
                </a:solidFill>
              </a:rPr>
              <a:t> Ainda há pouca adaptação do trabalho direcionado às necessidades da população </a:t>
            </a:r>
          </a:p>
          <a:p>
            <a:pPr marL="0" indent="0">
              <a:buNone/>
            </a:pPr>
            <a:endParaRPr lang="pt-BR" dirty="0"/>
          </a:p>
        </p:txBody>
      </p:sp>
      <p:sp>
        <p:nvSpPr>
          <p:cNvPr id="15" name="Espaço Reservado para Conteúdo 1">
            <a:extLst>
              <a:ext uri="{FF2B5EF4-FFF2-40B4-BE49-F238E27FC236}">
                <a16:creationId xmlns:a16="http://schemas.microsoft.com/office/drawing/2014/main" id="{61207D54-45F1-4DE0-BCD6-EDB9A8E56232}"/>
              </a:ext>
            </a:extLst>
          </p:cNvPr>
          <p:cNvSpPr txBox="1">
            <a:spLocks/>
          </p:cNvSpPr>
          <p:nvPr/>
        </p:nvSpPr>
        <p:spPr>
          <a:xfrm>
            <a:off x="2983808" y="4388693"/>
            <a:ext cx="8699657" cy="189379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v"/>
            </a:pPr>
            <a:r>
              <a:rPr lang="pt-BR" sz="1800" dirty="0">
                <a:solidFill>
                  <a:schemeClr val="bg2"/>
                </a:solidFill>
              </a:rPr>
              <a:t>Atividade reportada como  sendo realizada durante a “Palestra inicial”</a:t>
            </a:r>
          </a:p>
          <a:p>
            <a:pPr>
              <a:buFont typeface="Wingdings" panose="05000000000000000000" pitchFamily="2" charset="2"/>
              <a:buChar char="v"/>
            </a:pPr>
            <a:r>
              <a:rPr lang="pt-BR" sz="1800" dirty="0">
                <a:solidFill>
                  <a:schemeClr val="bg2"/>
                </a:solidFill>
              </a:rPr>
              <a:t>Palestra de caráter apenas informativo</a:t>
            </a:r>
          </a:p>
          <a:p>
            <a:pPr>
              <a:buFont typeface="Wingdings" panose="05000000000000000000" pitchFamily="2" charset="2"/>
              <a:buChar char="v"/>
            </a:pPr>
            <a:r>
              <a:rPr lang="pt-BR" sz="1800" dirty="0">
                <a:solidFill>
                  <a:schemeClr val="bg2"/>
                </a:solidFill>
              </a:rPr>
              <a:t>Acolhimento realizado durante o período de atendimento em outros momentos</a:t>
            </a:r>
          </a:p>
          <a:p>
            <a:pPr>
              <a:buFont typeface="Wingdings" panose="05000000000000000000" pitchFamily="2" charset="2"/>
              <a:buChar char="v"/>
            </a:pPr>
            <a:r>
              <a:rPr lang="pt-BR" sz="1800" dirty="0">
                <a:solidFill>
                  <a:schemeClr val="bg2"/>
                </a:solidFill>
              </a:rPr>
              <a:t>Limitado conhecimento da equipe de como utilizar as “tecnologias leves” no trabalho</a:t>
            </a:r>
          </a:p>
        </p:txBody>
      </p:sp>
    </p:spTree>
    <p:extLst>
      <p:ext uri="{BB962C8B-B14F-4D97-AF65-F5344CB8AC3E}">
        <p14:creationId xmlns:p14="http://schemas.microsoft.com/office/powerpoint/2010/main" val="228063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730EBBC-9043-4F0A-9B32-27B025AB6298}"/>
              </a:ext>
            </a:extLst>
          </p:cNvPr>
          <p:cNvSpPr txBox="1"/>
          <p:nvPr/>
        </p:nvSpPr>
        <p:spPr>
          <a:xfrm>
            <a:off x="1599283" y="107466"/>
            <a:ext cx="8743749" cy="830997"/>
          </a:xfrm>
          <a:prstGeom prst="rect">
            <a:avLst/>
          </a:prstGeom>
          <a:noFill/>
        </p:spPr>
        <p:txBody>
          <a:bodyPr wrap="square" rtlCol="0">
            <a:spAutoFit/>
          </a:bodyPr>
          <a:lstStyle/>
          <a:p>
            <a:r>
              <a:rPr lang="pt-BR" sz="2400" dirty="0">
                <a:solidFill>
                  <a:srgbClr val="FFC000"/>
                </a:solidFill>
              </a:rPr>
              <a:t> 1ª folha do formulário para coleta de dados das famílias e domicílios</a:t>
            </a:r>
          </a:p>
          <a:p>
            <a:pPr algn="ctr"/>
            <a:r>
              <a:rPr lang="pt-BR" sz="2400" dirty="0">
                <a:solidFill>
                  <a:srgbClr val="FFC000"/>
                </a:solidFill>
              </a:rPr>
              <a:t> (subsídio à Territorialização)</a:t>
            </a:r>
          </a:p>
        </p:txBody>
      </p:sp>
      <p:pic>
        <p:nvPicPr>
          <p:cNvPr id="10" name="Imagem 9">
            <a:extLst>
              <a:ext uri="{FF2B5EF4-FFF2-40B4-BE49-F238E27FC236}">
                <a16:creationId xmlns:a16="http://schemas.microsoft.com/office/drawing/2014/main" id="{7B27F8C2-E733-43D2-BBE3-763651CA71BE}"/>
              </a:ext>
            </a:extLst>
          </p:cNvPr>
          <p:cNvPicPr>
            <a:picLocks noChangeAspect="1"/>
          </p:cNvPicPr>
          <p:nvPr/>
        </p:nvPicPr>
        <p:blipFill>
          <a:blip r:embed="rId3"/>
          <a:stretch>
            <a:fillRect/>
          </a:stretch>
        </p:blipFill>
        <p:spPr>
          <a:xfrm>
            <a:off x="599440" y="1036320"/>
            <a:ext cx="10942319" cy="4883217"/>
          </a:xfrm>
          <a:prstGeom prst="rect">
            <a:avLst/>
          </a:prstGeom>
        </p:spPr>
      </p:pic>
      <p:sp>
        <p:nvSpPr>
          <p:cNvPr id="16" name="Espaço Reservado para Conteúdo 1">
            <a:extLst>
              <a:ext uri="{FF2B5EF4-FFF2-40B4-BE49-F238E27FC236}">
                <a16:creationId xmlns:a16="http://schemas.microsoft.com/office/drawing/2014/main" id="{DB37F883-8DBD-4050-8E54-84FA7E709ADA}"/>
              </a:ext>
            </a:extLst>
          </p:cNvPr>
          <p:cNvSpPr>
            <a:spLocks noGrp="1"/>
          </p:cNvSpPr>
          <p:nvPr>
            <p:ph idx="1"/>
          </p:nvPr>
        </p:nvSpPr>
        <p:spPr>
          <a:xfrm>
            <a:off x="335280" y="6027004"/>
            <a:ext cx="11714479" cy="830997"/>
          </a:xfrm>
        </p:spPr>
        <p:txBody>
          <a:bodyPr>
            <a:normAutofit/>
          </a:bodyPr>
          <a:lstStyle/>
          <a:p>
            <a:pPr marL="0" indent="0" algn="ctr">
              <a:buNone/>
            </a:pPr>
            <a:r>
              <a:rPr lang="pt-BR" sz="2000" dirty="0">
                <a:solidFill>
                  <a:srgbClr val="FFC000"/>
                </a:solidFill>
              </a:rPr>
              <a:t>Questões abordadas buscavam desvendar o ponto de vista da comunidade sobre suas maiores necessidades em saúde e intersetoriais</a:t>
            </a:r>
          </a:p>
        </p:txBody>
      </p:sp>
    </p:spTree>
    <p:extLst>
      <p:ext uri="{BB962C8B-B14F-4D97-AF65-F5344CB8AC3E}">
        <p14:creationId xmlns:p14="http://schemas.microsoft.com/office/powerpoint/2010/main" val="154581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730EBBC-9043-4F0A-9B32-27B025AB6298}"/>
              </a:ext>
            </a:extLst>
          </p:cNvPr>
          <p:cNvSpPr txBox="1"/>
          <p:nvPr/>
        </p:nvSpPr>
        <p:spPr>
          <a:xfrm>
            <a:off x="782320" y="73178"/>
            <a:ext cx="11064240" cy="461665"/>
          </a:xfrm>
          <a:prstGeom prst="rect">
            <a:avLst/>
          </a:prstGeom>
          <a:noFill/>
        </p:spPr>
        <p:txBody>
          <a:bodyPr wrap="square" rtlCol="0">
            <a:spAutoFit/>
          </a:bodyPr>
          <a:lstStyle/>
          <a:p>
            <a:r>
              <a:rPr lang="pt-BR" sz="2400" dirty="0">
                <a:solidFill>
                  <a:srgbClr val="FFC000"/>
                </a:solidFill>
              </a:rPr>
              <a:t>          Processo de trabalho na UBSF e  ações estratégicas em Saúde da Família</a:t>
            </a:r>
            <a:endParaRPr lang="pt-BR" sz="2400" b="1" dirty="0">
              <a:solidFill>
                <a:srgbClr val="FFC000"/>
              </a:solidFill>
            </a:endParaRPr>
          </a:p>
        </p:txBody>
      </p:sp>
      <p:sp>
        <p:nvSpPr>
          <p:cNvPr id="9" name="CaixaDeTexto 8">
            <a:extLst>
              <a:ext uri="{FF2B5EF4-FFF2-40B4-BE49-F238E27FC236}">
                <a16:creationId xmlns:a16="http://schemas.microsoft.com/office/drawing/2014/main" id="{63E4D6A8-1C4A-44DD-B026-305B47AB68D6}"/>
              </a:ext>
            </a:extLst>
          </p:cNvPr>
          <p:cNvSpPr txBox="1"/>
          <p:nvPr/>
        </p:nvSpPr>
        <p:spPr>
          <a:xfrm>
            <a:off x="2930086" y="721243"/>
            <a:ext cx="3981516" cy="461665"/>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lumMod val="75000"/>
                  </a:schemeClr>
                </a:solidFill>
              </a:rPr>
              <a:t>Programação da agenda </a:t>
            </a:r>
          </a:p>
        </p:txBody>
      </p:sp>
      <p:sp>
        <p:nvSpPr>
          <p:cNvPr id="10" name="CaixaDeTexto 9">
            <a:extLst>
              <a:ext uri="{FF2B5EF4-FFF2-40B4-BE49-F238E27FC236}">
                <a16:creationId xmlns:a16="http://schemas.microsoft.com/office/drawing/2014/main" id="{BCCEFF44-49D4-4E02-AB4C-8834DD5F9E88}"/>
              </a:ext>
            </a:extLst>
          </p:cNvPr>
          <p:cNvSpPr txBox="1"/>
          <p:nvPr/>
        </p:nvSpPr>
        <p:spPr>
          <a:xfrm>
            <a:off x="464618" y="3460216"/>
            <a:ext cx="3240360" cy="461665"/>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lumMod val="75000"/>
                  </a:schemeClr>
                </a:solidFill>
              </a:rPr>
              <a:t>Tipologia da equipe </a:t>
            </a:r>
          </a:p>
        </p:txBody>
      </p:sp>
      <p:pic>
        <p:nvPicPr>
          <p:cNvPr id="11" name="Imagem 10">
            <a:extLst>
              <a:ext uri="{FF2B5EF4-FFF2-40B4-BE49-F238E27FC236}">
                <a16:creationId xmlns:a16="http://schemas.microsoft.com/office/drawing/2014/main" id="{2677EDD2-1F3F-48D7-86CE-5C1FE519085E}"/>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393346" flipH="1" flipV="1">
            <a:off x="1632955" y="2025051"/>
            <a:ext cx="1107983" cy="1082189"/>
          </a:xfrm>
          <a:prstGeom prst="rect">
            <a:avLst/>
          </a:prstGeom>
          <a:noFill/>
        </p:spPr>
      </p:pic>
      <p:pic>
        <p:nvPicPr>
          <p:cNvPr id="12" name="Imagem 11">
            <a:extLst>
              <a:ext uri="{FF2B5EF4-FFF2-40B4-BE49-F238E27FC236}">
                <a16:creationId xmlns:a16="http://schemas.microsoft.com/office/drawing/2014/main" id="{68A8DBEC-54EF-4D02-893B-B6C6FF48C1C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393346" flipH="1" flipV="1">
            <a:off x="228329" y="4807186"/>
            <a:ext cx="1107983" cy="1082189"/>
          </a:xfrm>
          <a:prstGeom prst="rect">
            <a:avLst/>
          </a:prstGeom>
          <a:noFill/>
        </p:spPr>
      </p:pic>
      <p:sp>
        <p:nvSpPr>
          <p:cNvPr id="13" name="Espaço Reservado para Conteúdo 1">
            <a:extLst>
              <a:ext uri="{FF2B5EF4-FFF2-40B4-BE49-F238E27FC236}">
                <a16:creationId xmlns:a16="http://schemas.microsoft.com/office/drawing/2014/main" id="{9E36C339-1470-4C05-9813-EF51EA5AA5A9}"/>
              </a:ext>
            </a:extLst>
          </p:cNvPr>
          <p:cNvSpPr>
            <a:spLocks noGrp="1"/>
          </p:cNvSpPr>
          <p:nvPr>
            <p:ph idx="1"/>
          </p:nvPr>
        </p:nvSpPr>
        <p:spPr>
          <a:xfrm>
            <a:off x="2930086" y="1374534"/>
            <a:ext cx="9018074" cy="2383225"/>
          </a:xfrm>
        </p:spPr>
        <p:txBody>
          <a:bodyPr>
            <a:normAutofit fontScale="62500" lnSpcReduction="20000"/>
          </a:bodyPr>
          <a:lstStyle/>
          <a:p>
            <a:pPr algn="r">
              <a:spcBef>
                <a:spcPts val="600"/>
              </a:spcBef>
              <a:buFont typeface="Wingdings" panose="05000000000000000000" pitchFamily="2" charset="2"/>
              <a:buChar char="v"/>
            </a:pPr>
            <a:r>
              <a:rPr lang="pt-BR" dirty="0">
                <a:solidFill>
                  <a:schemeClr val="bg2"/>
                </a:solidFill>
              </a:rPr>
              <a:t>Afirmam existir programação da agenda</a:t>
            </a:r>
          </a:p>
          <a:p>
            <a:pPr algn="r">
              <a:spcBef>
                <a:spcPts val="600"/>
              </a:spcBef>
              <a:buFont typeface="Wingdings" panose="05000000000000000000" pitchFamily="2" charset="2"/>
              <a:buChar char="v"/>
            </a:pPr>
            <a:r>
              <a:rPr lang="pt-BR" dirty="0">
                <a:solidFill>
                  <a:schemeClr val="bg2"/>
                </a:solidFill>
              </a:rPr>
              <a:t>Observação:  dificuldade de conciliar demanda espontânea, consulta programada e visitas domiciliares. Trabalho em grupo é simulacro. Tempo de descanso é sequestrado pelo trabalho administrativo. Horários das refeições utilizado para discutir estratégias de enfrentamento de problemas de pessoas e famílias (projeto terapêutico singular?)</a:t>
            </a:r>
          </a:p>
          <a:p>
            <a:pPr marL="0" indent="0" algn="r">
              <a:spcBef>
                <a:spcPts val="600"/>
              </a:spcBef>
              <a:buNone/>
            </a:pPr>
            <a:r>
              <a:rPr lang="pt-BR" dirty="0">
                <a:solidFill>
                  <a:schemeClr val="bg2"/>
                </a:solidFill>
              </a:rPr>
              <a:t> </a:t>
            </a:r>
          </a:p>
          <a:p>
            <a:pPr algn="r">
              <a:spcBef>
                <a:spcPts val="600"/>
              </a:spcBef>
              <a:buFont typeface="Wingdings" panose="05000000000000000000" pitchFamily="2" charset="2"/>
              <a:buChar char="v"/>
            </a:pPr>
            <a:r>
              <a:rPr lang="pt-BR" dirty="0">
                <a:solidFill>
                  <a:schemeClr val="bg2"/>
                </a:solidFill>
              </a:rPr>
              <a:t>Odontologia conseguiu a implementar uma agenda programada longitudinalmente, executando ações  de prevenção e promoção de saúde e atendimento à demanda espontânea e demanda agendada, estendida ao pré-natal e 1ª infância.</a:t>
            </a:r>
          </a:p>
        </p:txBody>
      </p:sp>
      <p:sp>
        <p:nvSpPr>
          <p:cNvPr id="14" name="Espaço Reservado para Conteúdo 1">
            <a:extLst>
              <a:ext uri="{FF2B5EF4-FFF2-40B4-BE49-F238E27FC236}">
                <a16:creationId xmlns:a16="http://schemas.microsoft.com/office/drawing/2014/main" id="{BC30D6D1-A2A7-4DBE-8700-5ACB66600B9F}"/>
              </a:ext>
            </a:extLst>
          </p:cNvPr>
          <p:cNvSpPr txBox="1">
            <a:spLocks/>
          </p:cNvSpPr>
          <p:nvPr/>
        </p:nvSpPr>
        <p:spPr>
          <a:xfrm>
            <a:off x="1394466" y="4227324"/>
            <a:ext cx="9667233" cy="267045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Font typeface="Wingdings" panose="05000000000000000000" pitchFamily="2" charset="2"/>
              <a:buChar char="v"/>
            </a:pPr>
            <a:r>
              <a:rPr lang="pt-BR" sz="1800" dirty="0">
                <a:solidFill>
                  <a:schemeClr val="bg2"/>
                </a:solidFill>
              </a:rPr>
              <a:t>O padrão de interação da equipe alterna entre características de “agrupamento” ou “integração” (Peduzzi, 2001 ) a depender do momento de atendimento e características da demanda;</a:t>
            </a:r>
          </a:p>
          <a:p>
            <a:pPr>
              <a:spcBef>
                <a:spcPts val="600"/>
              </a:spcBef>
              <a:buFont typeface="Wingdings" panose="05000000000000000000" pitchFamily="2" charset="2"/>
              <a:buChar char="v"/>
            </a:pPr>
            <a:r>
              <a:rPr lang="pt-BR" sz="1800" dirty="0">
                <a:solidFill>
                  <a:schemeClr val="bg2"/>
                </a:solidFill>
              </a:rPr>
              <a:t> Reuniões informais ao longo da viagem, com características horizontais, voltadas para reconhecer o território, analisar situações de saúde dos usuários e aprimorar rotinas: </a:t>
            </a:r>
            <a:r>
              <a:rPr lang="pt-BR" sz="1800" dirty="0">
                <a:solidFill>
                  <a:schemeClr val="bg2"/>
                </a:solidFill>
                <a:sym typeface="Wingdings" panose="05000000000000000000" pitchFamily="2" charset="2"/>
              </a:rPr>
              <a:t> </a:t>
            </a:r>
            <a:r>
              <a:rPr lang="pt-BR" sz="1900" dirty="0">
                <a:solidFill>
                  <a:schemeClr val="accent2"/>
                </a:solidFill>
              </a:rPr>
              <a:t>Temáticas relacionadas à resolução de problemas no território  </a:t>
            </a:r>
          </a:p>
          <a:p>
            <a:pPr marL="0" indent="0">
              <a:buNone/>
            </a:pPr>
            <a:r>
              <a:rPr lang="pt-BR" sz="1800" dirty="0">
                <a:solidFill>
                  <a:schemeClr val="bg2"/>
                </a:solidFill>
              </a:rPr>
              <a:t> </a:t>
            </a:r>
            <a:r>
              <a:rPr lang="pt-BR" sz="1800" b="1" dirty="0">
                <a:solidFill>
                  <a:schemeClr val="accent2"/>
                </a:solidFill>
              </a:rPr>
              <a:t>Convivência</a:t>
            </a:r>
            <a:r>
              <a:rPr lang="pt-BR" sz="1800" dirty="0">
                <a:solidFill>
                  <a:schemeClr val="bg2"/>
                </a:solidFill>
              </a:rPr>
              <a:t>: laços afetivos  e de solidariedade construídos no convívio e reclusão na UBSF, instituindo laços que superam a interação profissional . L</a:t>
            </a:r>
            <a:r>
              <a:rPr lang="pt-BR" sz="1800" dirty="0">
                <a:solidFill>
                  <a:schemeClr val="bg2"/>
                </a:solidFill>
                <a:effectLst/>
                <a:latin typeface="Times New Roman" panose="02020603050405020304" pitchFamily="18" charset="0"/>
                <a:ea typeface="MS Mincho" panose="02020609040205080304" pitchFamily="49" charset="-128"/>
              </a:rPr>
              <a:t>ocal de trabalho é também palco de convivência longa, com grande proximidade física e emocional e apartada dos ritmos comuns de vida</a:t>
            </a:r>
          </a:p>
          <a:p>
            <a:pPr marL="0" indent="0">
              <a:buNone/>
            </a:pPr>
            <a:r>
              <a:rPr lang="pt-BR" sz="1800" dirty="0">
                <a:solidFill>
                  <a:schemeClr val="bg2"/>
                </a:solidFill>
                <a:effectLst/>
                <a:latin typeface="Times New Roman" panose="02020603050405020304" pitchFamily="18" charset="0"/>
                <a:ea typeface="MS Mincho" panose="02020609040205080304" pitchFamily="49" charset="-128"/>
              </a:rPr>
              <a:t>A atuação da equipe no território, calcada na </a:t>
            </a:r>
            <a:r>
              <a:rPr lang="pt-BR" sz="1800" b="1" dirty="0">
                <a:solidFill>
                  <a:schemeClr val="accent2"/>
                </a:solidFill>
                <a:effectLst/>
                <a:latin typeface="Times New Roman" panose="02020603050405020304" pitchFamily="18" charset="0"/>
                <a:ea typeface="MS Mincho" panose="02020609040205080304" pitchFamily="49" charset="-128"/>
              </a:rPr>
              <a:t>criação de vínculo </a:t>
            </a:r>
            <a:r>
              <a:rPr lang="pt-BR" sz="1800" dirty="0">
                <a:solidFill>
                  <a:schemeClr val="bg2"/>
                </a:solidFill>
                <a:effectLst/>
                <a:latin typeface="Times New Roman" panose="02020603050405020304" pitchFamily="18" charset="0"/>
                <a:ea typeface="MS Mincho" panose="02020609040205080304" pitchFamily="49" charset="-128"/>
              </a:rPr>
              <a:t>com a população assistida, apoiada na longa convivência com a mesma população. </a:t>
            </a:r>
            <a:endParaRPr lang="pt-BR" sz="1800" dirty="0">
              <a:solidFill>
                <a:schemeClr val="bg2"/>
              </a:solidFill>
            </a:endParaRPr>
          </a:p>
          <a:p>
            <a:pPr marL="0" indent="0">
              <a:buNone/>
            </a:pPr>
            <a:endParaRPr lang="pt-BR" dirty="0">
              <a:solidFill>
                <a:schemeClr val="bg2"/>
              </a:solidFill>
            </a:endParaRPr>
          </a:p>
        </p:txBody>
      </p:sp>
    </p:spTree>
    <p:extLst>
      <p:ext uri="{BB962C8B-B14F-4D97-AF65-F5344CB8AC3E}">
        <p14:creationId xmlns:p14="http://schemas.microsoft.com/office/powerpoint/2010/main" val="410293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730EBBC-9043-4F0A-9B32-27B025AB6298}"/>
              </a:ext>
            </a:extLst>
          </p:cNvPr>
          <p:cNvSpPr txBox="1"/>
          <p:nvPr/>
        </p:nvSpPr>
        <p:spPr>
          <a:xfrm>
            <a:off x="1847528" y="326962"/>
            <a:ext cx="9606535" cy="461665"/>
          </a:xfrm>
          <a:prstGeom prst="rect">
            <a:avLst/>
          </a:prstGeom>
          <a:noFill/>
        </p:spPr>
        <p:txBody>
          <a:bodyPr wrap="square" rtlCol="0">
            <a:spAutoFit/>
          </a:bodyPr>
          <a:lstStyle/>
          <a:p>
            <a:r>
              <a:rPr lang="pt-BR" sz="2400" dirty="0">
                <a:solidFill>
                  <a:srgbClr val="FFC000"/>
                </a:solidFill>
              </a:rPr>
              <a:t>Adaptações da rotina de Atendimento - ODONTOLOGIA</a:t>
            </a:r>
          </a:p>
        </p:txBody>
      </p:sp>
      <p:sp>
        <p:nvSpPr>
          <p:cNvPr id="9" name="CaixaDeTexto 8">
            <a:extLst>
              <a:ext uri="{FF2B5EF4-FFF2-40B4-BE49-F238E27FC236}">
                <a16:creationId xmlns:a16="http://schemas.microsoft.com/office/drawing/2014/main" id="{63E4D6A8-1C4A-44DD-B026-305B47AB68D6}"/>
              </a:ext>
            </a:extLst>
          </p:cNvPr>
          <p:cNvSpPr txBox="1"/>
          <p:nvPr/>
        </p:nvSpPr>
        <p:spPr>
          <a:xfrm>
            <a:off x="1847528" y="1186191"/>
            <a:ext cx="3981516" cy="461665"/>
          </a:xfrm>
          <a:prstGeom prst="rect">
            <a:avLst/>
          </a:prstGeom>
          <a:solidFill>
            <a:schemeClr val="bg2">
              <a:lumMod val="50000"/>
              <a:lumOff val="50000"/>
            </a:schemeClr>
          </a:solidFill>
        </p:spPr>
        <p:txBody>
          <a:bodyPr wrap="square" rtlCol="0">
            <a:spAutoFit/>
          </a:bodyPr>
          <a:lstStyle/>
          <a:p>
            <a:pPr algn="ctr"/>
            <a:r>
              <a:rPr lang="pt-BR" sz="2400" b="1" dirty="0">
                <a:solidFill>
                  <a:schemeClr val="accent2"/>
                </a:solidFill>
              </a:rPr>
              <a:t>Programação da agenda </a:t>
            </a:r>
          </a:p>
        </p:txBody>
      </p:sp>
      <p:pic>
        <p:nvPicPr>
          <p:cNvPr id="11" name="Imagem 10">
            <a:extLst>
              <a:ext uri="{FF2B5EF4-FFF2-40B4-BE49-F238E27FC236}">
                <a16:creationId xmlns:a16="http://schemas.microsoft.com/office/drawing/2014/main" id="{2677EDD2-1F3F-48D7-86CE-5C1FE519085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393346" flipH="1" flipV="1">
            <a:off x="762921" y="2216136"/>
            <a:ext cx="1107983" cy="1082189"/>
          </a:xfrm>
          <a:prstGeom prst="rect">
            <a:avLst/>
          </a:prstGeom>
          <a:noFill/>
        </p:spPr>
      </p:pic>
      <p:pic>
        <p:nvPicPr>
          <p:cNvPr id="8" name="Imagem 7">
            <a:extLst>
              <a:ext uri="{FF2B5EF4-FFF2-40B4-BE49-F238E27FC236}">
                <a16:creationId xmlns:a16="http://schemas.microsoft.com/office/drawing/2014/main" id="{063DAFB8-8E5E-41AF-A980-D30C589783CC}"/>
              </a:ext>
            </a:extLst>
          </p:cNvPr>
          <p:cNvPicPr>
            <a:picLocks noChangeAspect="1"/>
          </p:cNvPicPr>
          <p:nvPr/>
        </p:nvPicPr>
        <p:blipFill>
          <a:blip r:embed="rId4"/>
          <a:stretch>
            <a:fillRect/>
          </a:stretch>
        </p:blipFill>
        <p:spPr>
          <a:xfrm>
            <a:off x="5640316" y="1540043"/>
            <a:ext cx="6014402" cy="4816310"/>
          </a:xfrm>
          <a:prstGeom prst="rect">
            <a:avLst/>
          </a:prstGeom>
        </p:spPr>
      </p:pic>
      <p:sp>
        <p:nvSpPr>
          <p:cNvPr id="15" name="Espaço Reservado para Conteúdo 1">
            <a:extLst>
              <a:ext uri="{FF2B5EF4-FFF2-40B4-BE49-F238E27FC236}">
                <a16:creationId xmlns:a16="http://schemas.microsoft.com/office/drawing/2014/main" id="{FE0F6CD6-B887-4DB8-A0CB-7F7B97E26C53}"/>
              </a:ext>
            </a:extLst>
          </p:cNvPr>
          <p:cNvSpPr txBox="1">
            <a:spLocks/>
          </p:cNvSpPr>
          <p:nvPr/>
        </p:nvSpPr>
        <p:spPr>
          <a:xfrm>
            <a:off x="2156189" y="2312724"/>
            <a:ext cx="2520281" cy="39400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v"/>
            </a:pPr>
            <a:r>
              <a:rPr lang="pt-BR" dirty="0">
                <a:solidFill>
                  <a:schemeClr val="bg2"/>
                </a:solidFill>
              </a:rPr>
              <a:t> Setor que melhor articula a programação de agenda</a:t>
            </a:r>
          </a:p>
          <a:p>
            <a:pPr>
              <a:buFont typeface="Wingdings" panose="05000000000000000000" pitchFamily="2" charset="2"/>
              <a:buChar char="v"/>
            </a:pPr>
            <a:endParaRPr lang="pt-BR" dirty="0">
              <a:solidFill>
                <a:schemeClr val="bg2"/>
              </a:solidFill>
            </a:endParaRPr>
          </a:p>
          <a:p>
            <a:pPr>
              <a:buFont typeface="Wingdings" panose="05000000000000000000" pitchFamily="2" charset="2"/>
              <a:buChar char="v"/>
            </a:pPr>
            <a:r>
              <a:rPr lang="pt-BR" dirty="0">
                <a:solidFill>
                  <a:schemeClr val="bg2"/>
                </a:solidFill>
              </a:rPr>
              <a:t>Inseriu novas rotinas além das habituais </a:t>
            </a:r>
            <a:r>
              <a:rPr lang="pt-BR" dirty="0">
                <a:solidFill>
                  <a:schemeClr val="bg2"/>
                </a:solidFill>
                <a:sym typeface="Wingdings" panose="05000000000000000000" pitchFamily="2" charset="2"/>
              </a:rPr>
              <a:t> 1ª infância e 3ª idade</a:t>
            </a:r>
            <a:r>
              <a:rPr lang="pt-BR" dirty="0">
                <a:solidFill>
                  <a:schemeClr val="bg2"/>
                </a:solidFill>
              </a:rPr>
              <a:t> </a:t>
            </a:r>
          </a:p>
        </p:txBody>
      </p:sp>
    </p:spTree>
    <p:extLst>
      <p:ext uri="{BB962C8B-B14F-4D97-AF65-F5344CB8AC3E}">
        <p14:creationId xmlns:p14="http://schemas.microsoft.com/office/powerpoint/2010/main" val="296285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730EBBC-9043-4F0A-9B32-27B025AB6298}"/>
              </a:ext>
            </a:extLst>
          </p:cNvPr>
          <p:cNvSpPr txBox="1"/>
          <p:nvPr/>
        </p:nvSpPr>
        <p:spPr>
          <a:xfrm>
            <a:off x="558801" y="253699"/>
            <a:ext cx="11247120" cy="461665"/>
          </a:xfrm>
          <a:prstGeom prst="rect">
            <a:avLst/>
          </a:prstGeom>
          <a:noFill/>
        </p:spPr>
        <p:txBody>
          <a:bodyPr wrap="square" rtlCol="0">
            <a:spAutoFit/>
          </a:bodyPr>
          <a:lstStyle/>
          <a:p>
            <a:r>
              <a:rPr lang="pt-BR" sz="2400" b="1" dirty="0">
                <a:solidFill>
                  <a:srgbClr val="FFC000"/>
                </a:solidFill>
              </a:rPr>
              <a:t>Principais dificuldades organizacionais e de perfil de atuação identificadas pela equipe </a:t>
            </a:r>
          </a:p>
        </p:txBody>
      </p:sp>
      <p:sp>
        <p:nvSpPr>
          <p:cNvPr id="12" name="Espaço Reservado para Conteúdo 1">
            <a:extLst>
              <a:ext uri="{FF2B5EF4-FFF2-40B4-BE49-F238E27FC236}">
                <a16:creationId xmlns:a16="http://schemas.microsoft.com/office/drawing/2014/main" id="{5A8C901D-3117-4C1E-907B-E91B4205185B}"/>
              </a:ext>
            </a:extLst>
          </p:cNvPr>
          <p:cNvSpPr txBox="1">
            <a:spLocks/>
          </p:cNvSpPr>
          <p:nvPr/>
        </p:nvSpPr>
        <p:spPr>
          <a:xfrm>
            <a:off x="228600" y="1066800"/>
            <a:ext cx="11747500" cy="54356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v"/>
            </a:pPr>
            <a:r>
              <a:rPr lang="pt-BR" dirty="0">
                <a:solidFill>
                  <a:schemeClr val="bg2"/>
                </a:solidFill>
              </a:rPr>
              <a:t>Limitação do espaço na UBSF: atendimento simultâneo de todos os setores;</a:t>
            </a:r>
          </a:p>
          <a:p>
            <a:pPr>
              <a:buFont typeface="Wingdings" panose="05000000000000000000" pitchFamily="2" charset="2"/>
              <a:buChar char="v"/>
            </a:pPr>
            <a:endParaRPr lang="pt-BR" dirty="0">
              <a:solidFill>
                <a:schemeClr val="bg2"/>
              </a:solidFill>
            </a:endParaRPr>
          </a:p>
          <a:p>
            <a:pPr>
              <a:buFont typeface="Wingdings" panose="05000000000000000000" pitchFamily="2" charset="2"/>
              <a:buChar char="v"/>
            </a:pPr>
            <a:r>
              <a:rPr lang="pt-BR" dirty="0">
                <a:solidFill>
                  <a:schemeClr val="bg2"/>
                </a:solidFill>
              </a:rPr>
              <a:t>Antes do “Previne” havia 2 equipes atuando e a composição se aproximava da equipe ampliada. Depois foi reduzido para 1 equipe, com corte de outros perfis profissionais;</a:t>
            </a:r>
          </a:p>
          <a:p>
            <a:pPr>
              <a:buFont typeface="Wingdings" panose="05000000000000000000" pitchFamily="2" charset="2"/>
              <a:buChar char="v"/>
            </a:pPr>
            <a:endParaRPr lang="pt-BR" dirty="0">
              <a:solidFill>
                <a:schemeClr val="bg2"/>
              </a:solidFill>
            </a:endParaRPr>
          </a:p>
          <a:p>
            <a:pPr>
              <a:buFont typeface="Wingdings" panose="05000000000000000000" pitchFamily="2" charset="2"/>
              <a:buChar char="v"/>
            </a:pPr>
            <a:r>
              <a:rPr lang="pt-BR" dirty="0">
                <a:solidFill>
                  <a:schemeClr val="bg2"/>
                </a:solidFill>
              </a:rPr>
              <a:t> Interação com a equipe de nível central: caráter burocrático e verticalizado </a:t>
            </a:r>
          </a:p>
          <a:p>
            <a:pPr>
              <a:buFont typeface="Wingdings" panose="05000000000000000000" pitchFamily="2" charset="2"/>
              <a:buChar char="v"/>
            </a:pPr>
            <a:endParaRPr lang="pt-BR" dirty="0">
              <a:solidFill>
                <a:schemeClr val="bg2"/>
              </a:solidFill>
            </a:endParaRPr>
          </a:p>
          <a:p>
            <a:pPr>
              <a:buFont typeface="Wingdings" panose="05000000000000000000" pitchFamily="2" charset="2"/>
              <a:buChar char="v"/>
            </a:pPr>
            <a:r>
              <a:rPr lang="pt-BR" dirty="0">
                <a:solidFill>
                  <a:schemeClr val="bg2"/>
                </a:solidFill>
              </a:rPr>
              <a:t> Sobrecarga laborativa + descumprimento da legislação trabalhista</a:t>
            </a:r>
          </a:p>
          <a:p>
            <a:pPr>
              <a:buFont typeface="Wingdings" panose="05000000000000000000" pitchFamily="2" charset="2"/>
              <a:buChar char="v"/>
            </a:pPr>
            <a:endParaRPr lang="pt-BR" dirty="0">
              <a:solidFill>
                <a:schemeClr val="bg2"/>
              </a:solidFill>
            </a:endParaRPr>
          </a:p>
          <a:p>
            <a:pPr>
              <a:buFont typeface="Wingdings" panose="05000000000000000000" pitchFamily="2" charset="2"/>
              <a:buChar char="v"/>
            </a:pPr>
            <a:r>
              <a:rPr lang="pt-BR" dirty="0">
                <a:solidFill>
                  <a:schemeClr val="bg2"/>
                </a:solidFill>
              </a:rPr>
              <a:t> Falta de segurança (narcotraficantes e ladrões que podem abordar a UBSF no pernoite</a:t>
            </a:r>
          </a:p>
          <a:p>
            <a:pPr>
              <a:buFont typeface="Wingdings" panose="05000000000000000000" pitchFamily="2" charset="2"/>
              <a:buChar char="v"/>
            </a:pPr>
            <a:endParaRPr lang="pt-BR" dirty="0">
              <a:solidFill>
                <a:schemeClr val="bg2"/>
              </a:solidFill>
            </a:endParaRPr>
          </a:p>
          <a:p>
            <a:pPr>
              <a:buFont typeface="Wingdings" panose="05000000000000000000" pitchFamily="2" charset="2"/>
              <a:buChar char="v"/>
            </a:pPr>
            <a:r>
              <a:rPr lang="pt-BR" dirty="0">
                <a:solidFill>
                  <a:schemeClr val="bg2"/>
                </a:solidFill>
              </a:rPr>
              <a:t>Demanda recorrente de atendimento de urgências e emergências (</a:t>
            </a:r>
            <a:r>
              <a:rPr lang="pt-BR" dirty="0">
                <a:solidFill>
                  <a:schemeClr val="bg2"/>
                </a:solidFill>
                <a:sym typeface="Wingdings" panose="05000000000000000000" pitchFamily="2" charset="2"/>
              </a:rPr>
              <a:t>falta de insumos , equipamentos e treinamento)  </a:t>
            </a:r>
            <a:r>
              <a:rPr lang="pt-BR" dirty="0">
                <a:solidFill>
                  <a:schemeClr val="accent2"/>
                </a:solidFill>
                <a:sym typeface="Wingdings" panose="05000000000000000000" pitchFamily="2" charset="2"/>
              </a:rPr>
              <a:t>atividade ultrapassa o perfil assistencial de unidade de AB</a:t>
            </a:r>
          </a:p>
          <a:p>
            <a:pPr>
              <a:buFont typeface="Wingdings" panose="05000000000000000000" pitchFamily="2" charset="2"/>
              <a:buChar char="v"/>
            </a:pPr>
            <a:endParaRPr lang="pt-BR" dirty="0">
              <a:solidFill>
                <a:schemeClr val="accent2"/>
              </a:solidFill>
              <a:sym typeface="Wingdings" panose="05000000000000000000" pitchFamily="2" charset="2"/>
            </a:endParaRPr>
          </a:p>
          <a:p>
            <a:pPr>
              <a:buFont typeface="Wingdings" panose="05000000000000000000" pitchFamily="2" charset="2"/>
              <a:buChar char="v"/>
            </a:pPr>
            <a:r>
              <a:rPr lang="pt-BR" dirty="0">
                <a:solidFill>
                  <a:schemeClr val="bg2"/>
                </a:solidFill>
                <a:sym typeface="Wingdings" panose="05000000000000000000" pitchFamily="2" charset="2"/>
              </a:rPr>
              <a:t>Perfil do suprimento de insumos inadequados/insuficientes ao perfil de necessidades da população adscrita  Ex: Sonda vesical</a:t>
            </a:r>
            <a:r>
              <a:rPr lang="pt-BR" dirty="0">
                <a:solidFill>
                  <a:schemeClr val="accent2"/>
                </a:solidFill>
                <a:sym typeface="Wingdings" panose="05000000000000000000" pitchFamily="2" charset="2"/>
              </a:rPr>
              <a:t> </a:t>
            </a:r>
            <a:r>
              <a:rPr lang="pt-BR" dirty="0">
                <a:solidFill>
                  <a:schemeClr val="bg2"/>
                </a:solidFill>
                <a:sym typeface="Wingdings" panose="05000000000000000000" pitchFamily="2" charset="2"/>
              </a:rPr>
              <a:t>, atendimento imediato a queimados, etc</a:t>
            </a:r>
          </a:p>
          <a:p>
            <a:pPr>
              <a:buFont typeface="Wingdings" panose="05000000000000000000" pitchFamily="2" charset="2"/>
              <a:buChar char="v"/>
            </a:pPr>
            <a:endParaRPr lang="pt-BR" dirty="0">
              <a:solidFill>
                <a:schemeClr val="bg2"/>
              </a:solidFill>
              <a:sym typeface="Wingdings" panose="05000000000000000000" pitchFamily="2" charset="2"/>
            </a:endParaRPr>
          </a:p>
          <a:p>
            <a:pPr>
              <a:buFont typeface="Wingdings" panose="05000000000000000000" pitchFamily="2" charset="2"/>
              <a:buChar char="v"/>
            </a:pPr>
            <a:r>
              <a:rPr lang="pt-BR" sz="2000" dirty="0">
                <a:solidFill>
                  <a:schemeClr val="bg2"/>
                </a:solidFill>
              </a:rPr>
              <a:t>Carência de pessoal de apoio administrativo  e suas consequências</a:t>
            </a:r>
          </a:p>
        </p:txBody>
      </p:sp>
    </p:spTree>
    <p:extLst>
      <p:ext uri="{BB962C8B-B14F-4D97-AF65-F5344CB8AC3E}">
        <p14:creationId xmlns:p14="http://schemas.microsoft.com/office/powerpoint/2010/main" val="60416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A67B-C685-41BB-AA67-051783CE7FBD}"/>
              </a:ext>
            </a:extLst>
          </p:cNvPr>
          <p:cNvSpPr>
            <a:spLocks noGrp="1"/>
          </p:cNvSpPr>
          <p:nvPr>
            <p:ph type="ctrTitle"/>
          </p:nvPr>
        </p:nvSpPr>
        <p:spPr>
          <a:xfrm>
            <a:off x="-91441" y="87236"/>
            <a:ext cx="8230135" cy="603984"/>
          </a:xfrm>
        </p:spPr>
        <p:txBody>
          <a:bodyPr>
            <a:normAutofit/>
          </a:bodyPr>
          <a:lstStyle/>
          <a:p>
            <a:r>
              <a:rPr lang="pt-BR" sz="3600" b="1" u="sng" dirty="0">
                <a:solidFill>
                  <a:srgbClr val="FFC000"/>
                </a:solidFill>
              </a:rPr>
              <a:t>Gestão e Gerência: </a:t>
            </a:r>
            <a:r>
              <a:rPr lang="pt-BR" sz="2700" b="1" u="sng" dirty="0">
                <a:solidFill>
                  <a:srgbClr val="FFC000"/>
                </a:solidFill>
              </a:rPr>
              <a:t>Pesquisa Documental + Campo</a:t>
            </a:r>
            <a:endParaRPr lang="pt-BR" sz="2700" dirty="0">
              <a:solidFill>
                <a:srgbClr val="FFC000"/>
              </a:solidFill>
            </a:endParaRPr>
          </a:p>
        </p:txBody>
      </p:sp>
      <p:graphicFrame>
        <p:nvGraphicFramePr>
          <p:cNvPr id="8" name="Diagrama 7">
            <a:extLst>
              <a:ext uri="{FF2B5EF4-FFF2-40B4-BE49-F238E27FC236}">
                <a16:creationId xmlns:a16="http://schemas.microsoft.com/office/drawing/2014/main" id="{FDC6785D-0FA1-40CC-95E7-20F5290A3AA2}"/>
              </a:ext>
            </a:extLst>
          </p:cNvPr>
          <p:cNvGraphicFramePr/>
          <p:nvPr/>
        </p:nvGraphicFramePr>
        <p:xfrm>
          <a:off x="5293423" y="691220"/>
          <a:ext cx="6496928" cy="5902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 Explicativo: Seta para a Direita 2">
            <a:extLst>
              <a:ext uri="{FF2B5EF4-FFF2-40B4-BE49-F238E27FC236}">
                <a16:creationId xmlns:a16="http://schemas.microsoft.com/office/drawing/2014/main" id="{2AEAB73A-5763-363D-12CD-230F08EC070B}"/>
              </a:ext>
            </a:extLst>
          </p:cNvPr>
          <p:cNvSpPr/>
          <p:nvPr/>
        </p:nvSpPr>
        <p:spPr>
          <a:xfrm>
            <a:off x="422287" y="1778000"/>
            <a:ext cx="4357408" cy="4389120"/>
          </a:xfrm>
          <a:prstGeom prst="rightArrowCallou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32359B03-8FF3-4ED3-AA5C-0FB8F46A075A}"/>
              </a:ext>
            </a:extLst>
          </p:cNvPr>
          <p:cNvSpPr txBox="1"/>
          <p:nvPr/>
        </p:nvSpPr>
        <p:spPr>
          <a:xfrm>
            <a:off x="300367" y="3069831"/>
            <a:ext cx="3004957" cy="1805458"/>
          </a:xfrm>
          <a:prstGeom prst="rect">
            <a:avLst/>
          </a:prstGeom>
          <a:noFill/>
        </p:spPr>
        <p:txBody>
          <a:bodyPr wrap="square" rtlCol="0">
            <a:spAutoFit/>
          </a:bodyPr>
          <a:lstStyle/>
          <a:p>
            <a:pPr algn="ctr"/>
            <a:r>
              <a:rPr lang="en-US" b="1" dirty="0">
                <a:latin typeface="League Spartan"/>
              </a:rPr>
              <a:t>ESTUDO das ESTRATÉGIAS GERENCIAIS E ORGANIZACIONAIS</a:t>
            </a:r>
          </a:p>
          <a:p>
            <a:pPr algn="ctr"/>
            <a:r>
              <a:rPr lang="en-US" b="1" dirty="0">
                <a:latin typeface="League Spartan"/>
              </a:rPr>
              <a:t> em  SEDE DE DISTRITO DE SAÚDE RURAL</a:t>
            </a:r>
          </a:p>
          <a:p>
            <a:endParaRPr lang="pt-BR" dirty="0"/>
          </a:p>
        </p:txBody>
      </p:sp>
    </p:spTree>
    <p:extLst>
      <p:ext uri="{BB962C8B-B14F-4D97-AF65-F5344CB8AC3E}">
        <p14:creationId xmlns:p14="http://schemas.microsoft.com/office/powerpoint/2010/main" val="301947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4E351-DC8D-83AD-A8CE-C9F582EA1F40}"/>
              </a:ext>
            </a:extLst>
          </p:cNvPr>
          <p:cNvSpPr>
            <a:spLocks noGrp="1"/>
          </p:cNvSpPr>
          <p:nvPr>
            <p:ph type="title"/>
          </p:nvPr>
        </p:nvSpPr>
        <p:spPr>
          <a:xfrm>
            <a:off x="965200" y="80963"/>
            <a:ext cx="10515600" cy="465138"/>
          </a:xfrm>
        </p:spPr>
        <p:txBody>
          <a:bodyPr>
            <a:normAutofit/>
          </a:bodyPr>
          <a:lstStyle/>
          <a:p>
            <a:r>
              <a:rPr lang="pt-BR" sz="2400" b="1" dirty="0">
                <a:solidFill>
                  <a:schemeClr val="accent2"/>
                </a:solidFill>
              </a:rPr>
              <a:t>Práticas de gestão e gerência</a:t>
            </a:r>
          </a:p>
        </p:txBody>
      </p:sp>
      <p:sp>
        <p:nvSpPr>
          <p:cNvPr id="3" name="Espaço Reservado para Conteúdo 2">
            <a:extLst>
              <a:ext uri="{FF2B5EF4-FFF2-40B4-BE49-F238E27FC236}">
                <a16:creationId xmlns:a16="http://schemas.microsoft.com/office/drawing/2014/main" id="{533A86F7-ADA9-930F-FC65-F92AFCC03D5A}"/>
              </a:ext>
            </a:extLst>
          </p:cNvPr>
          <p:cNvSpPr>
            <a:spLocks noGrp="1"/>
          </p:cNvSpPr>
          <p:nvPr>
            <p:ph idx="1"/>
          </p:nvPr>
        </p:nvSpPr>
        <p:spPr>
          <a:xfrm>
            <a:off x="349250" y="546101"/>
            <a:ext cx="11493500" cy="6053137"/>
          </a:xfrm>
        </p:spPr>
        <p:txBody>
          <a:bodyPr>
            <a:normAutofit fontScale="85000" lnSpcReduction="20000"/>
          </a:bodyPr>
          <a:lstStyle/>
          <a:p>
            <a:pPr marL="0" indent="0">
              <a:lnSpc>
                <a:spcPct val="120000"/>
              </a:lnSpc>
              <a:buNone/>
            </a:pPr>
            <a:r>
              <a:rPr lang="pt-BR" sz="2000" dirty="0">
                <a:solidFill>
                  <a:schemeClr val="bg2"/>
                </a:solidFill>
                <a:latin typeface="Times New Roman" panose="02020603050405020304" pitchFamily="18" charset="0"/>
                <a:ea typeface="MS Mincho" panose="02020609040205080304" pitchFamily="49" charset="-128"/>
              </a:rPr>
              <a:t> </a:t>
            </a:r>
            <a:r>
              <a:rPr lang="pt-BR" sz="2400" dirty="0">
                <a:solidFill>
                  <a:schemeClr val="bg2"/>
                </a:solidFill>
                <a:latin typeface="Times New Roman" panose="02020603050405020304" pitchFamily="18" charset="0"/>
                <a:ea typeface="MS Mincho" panose="02020609040205080304" pitchFamily="49" charset="-128"/>
              </a:rPr>
              <a:t>F</a:t>
            </a:r>
            <a:r>
              <a:rPr lang="pt-BR" sz="2400" dirty="0">
                <a:solidFill>
                  <a:schemeClr val="bg2"/>
                </a:solidFill>
                <a:effectLst/>
                <a:latin typeface="Times New Roman" panose="02020603050405020304" pitchFamily="18" charset="0"/>
                <a:ea typeface="MS Mincho" panose="02020609040205080304" pitchFamily="49" charset="-128"/>
              </a:rPr>
              <a:t>luxo de tomada </a:t>
            </a:r>
            <a:r>
              <a:rPr lang="pt-BR" sz="2400" dirty="0">
                <a:solidFill>
                  <a:schemeClr val="bg2"/>
                </a:solidFill>
                <a:latin typeface="Times New Roman" panose="02020603050405020304" pitchFamily="18" charset="0"/>
                <a:ea typeface="MS Mincho" panose="02020609040205080304" pitchFamily="49" charset="-128"/>
              </a:rPr>
              <a:t>de decisão e de comunicação: vertical, tipo </a:t>
            </a:r>
            <a:r>
              <a:rPr lang="pt-BR" sz="2400" dirty="0">
                <a:solidFill>
                  <a:schemeClr val="bg2"/>
                </a:solidFill>
                <a:effectLst/>
                <a:latin typeface="Times New Roman" panose="02020603050405020304" pitchFamily="18" charset="0"/>
                <a:ea typeface="MS Mincho" panose="02020609040205080304" pitchFamily="49" charset="-128"/>
              </a:rPr>
              <a:t> “correia de transmissão”. Decisões do nível central são tomadas e </a:t>
            </a:r>
            <a:r>
              <a:rPr lang="pt-BR" sz="2400" dirty="0">
                <a:solidFill>
                  <a:schemeClr val="bg2"/>
                </a:solidFill>
                <a:latin typeface="Times New Roman" panose="02020603050405020304" pitchFamily="18" charset="0"/>
                <a:ea typeface="MS Mincho" panose="02020609040205080304" pitchFamily="49" charset="-128"/>
              </a:rPr>
              <a:t>comunicadas  aos gerentes e equipes</a:t>
            </a:r>
            <a:r>
              <a:rPr lang="pt-BR" sz="2400" dirty="0">
                <a:solidFill>
                  <a:schemeClr val="bg2"/>
                </a:solidFill>
                <a:effectLst/>
                <a:latin typeface="Times New Roman" panose="02020603050405020304" pitchFamily="18" charset="0"/>
                <a:ea typeface="MS Mincho" panose="02020609040205080304" pitchFamily="49" charset="-128"/>
              </a:rPr>
              <a:t>. Temáticas prioritárias são comunicados sobre normas, procedimentos, </a:t>
            </a:r>
            <a:r>
              <a:rPr lang="pt-BR" sz="2400" dirty="0">
                <a:solidFill>
                  <a:schemeClr val="bg2"/>
                </a:solidFill>
                <a:latin typeface="Times New Roman" panose="02020603050405020304" pitchFamily="18" charset="0"/>
                <a:ea typeface="MS Mincho" panose="02020609040205080304" pitchFamily="49" charset="-128"/>
              </a:rPr>
              <a:t>preenchimentos de formulários e indicadores de produtividade. Gerentes têm escassa autonomia;</a:t>
            </a:r>
          </a:p>
          <a:p>
            <a:pPr marL="0" indent="0">
              <a:buNone/>
            </a:pPr>
            <a:endParaRPr lang="pt-BR" sz="2400" dirty="0">
              <a:solidFill>
                <a:schemeClr val="bg2"/>
              </a:solidFill>
              <a:effectLst/>
              <a:latin typeface="Times New Roman" panose="02020603050405020304" pitchFamily="18" charset="0"/>
              <a:ea typeface="MS Mincho" panose="02020609040205080304" pitchFamily="49" charset="-128"/>
            </a:endParaRPr>
          </a:p>
          <a:p>
            <a:pPr marL="0" indent="0" algn="ctr">
              <a:lnSpc>
                <a:spcPct val="120000"/>
              </a:lnSpc>
              <a:buNone/>
            </a:pPr>
            <a:r>
              <a:rPr lang="pt-BR" sz="2400" dirty="0">
                <a:solidFill>
                  <a:schemeClr val="bg2"/>
                </a:solidFill>
                <a:latin typeface="Times New Roman" panose="02020603050405020304" pitchFamily="18" charset="0"/>
                <a:ea typeface="MS Mincho" panose="02020609040205080304" pitchFamily="49" charset="-128"/>
              </a:rPr>
              <a:t>Gerência performativa: prioriza-se a produção elevada de procedimentos, mas sem instrumentos para aferir efetividade e resolubilidade. T</a:t>
            </a:r>
            <a:r>
              <a:rPr lang="pt-BR" sz="2400" dirty="0">
                <a:solidFill>
                  <a:schemeClr val="bg2"/>
                </a:solidFill>
                <a:effectLst/>
                <a:latin typeface="Times New Roman" panose="02020603050405020304" pitchFamily="18" charset="0"/>
                <a:ea typeface="Times New Roman" panose="02020603050405020304" pitchFamily="18" charset="0"/>
              </a:rPr>
              <a:t>rabalho gerencial no DISAR é majoritariamente “experiencial”, sem rotinas definidas e sem memória institucional</a:t>
            </a:r>
          </a:p>
          <a:p>
            <a:pPr marL="0" indent="0" algn="ctr">
              <a:lnSpc>
                <a:spcPct val="120000"/>
              </a:lnSpc>
              <a:buNone/>
            </a:pPr>
            <a:endParaRPr lang="pt-BR" sz="2400" dirty="0">
              <a:solidFill>
                <a:schemeClr val="bg2"/>
              </a:solidFill>
              <a:effectLst/>
              <a:latin typeface="Times New Roman" panose="02020603050405020304" pitchFamily="18" charset="0"/>
              <a:ea typeface="Times New Roman" panose="02020603050405020304" pitchFamily="18" charset="0"/>
            </a:endParaRPr>
          </a:p>
          <a:p>
            <a:pPr marL="0" indent="0">
              <a:buNone/>
            </a:pPr>
            <a:r>
              <a:rPr lang="pt-BR" sz="2400" dirty="0">
                <a:solidFill>
                  <a:schemeClr val="bg2"/>
                </a:solidFill>
                <a:effectLst/>
                <a:latin typeface="Times New Roman" panose="02020603050405020304" pitchFamily="18" charset="0"/>
                <a:ea typeface="Arial" panose="020B0604020202020204" pitchFamily="34" charset="0"/>
              </a:rPr>
              <a:t>Profissionais da UBSF vistos somente como  instrumentos para obtenção de consultas e alcance de metas</a:t>
            </a:r>
            <a:endParaRPr lang="pt-BR" sz="2400" dirty="0">
              <a:solidFill>
                <a:schemeClr val="bg2"/>
              </a:solidFill>
              <a:effectLst/>
              <a:ea typeface="Times New Roman" panose="02020603050405020304" pitchFamily="18" charset="0"/>
            </a:endParaRPr>
          </a:p>
          <a:p>
            <a:pPr marL="0" indent="0" algn="ctr">
              <a:lnSpc>
                <a:spcPct val="120000"/>
              </a:lnSpc>
              <a:buNone/>
            </a:pPr>
            <a:endParaRPr lang="pt-BR" sz="2400" dirty="0">
              <a:solidFill>
                <a:schemeClr val="bg2"/>
              </a:solidFill>
              <a:effectLst/>
              <a:latin typeface="Times New Roman" panose="02020603050405020304" pitchFamily="18" charset="0"/>
              <a:ea typeface="Times New Roman" panose="02020603050405020304" pitchFamily="18" charset="0"/>
            </a:endParaRPr>
          </a:p>
          <a:p>
            <a:pPr marL="0" indent="0" algn="ctr">
              <a:lnSpc>
                <a:spcPct val="120000"/>
              </a:lnSpc>
              <a:buNone/>
            </a:pPr>
            <a:r>
              <a:rPr lang="pt-BR" sz="2400" dirty="0">
                <a:solidFill>
                  <a:schemeClr val="bg2"/>
                </a:solidFill>
                <a:effectLst/>
                <a:latin typeface="Times New Roman" panose="02020603050405020304" pitchFamily="18" charset="0"/>
                <a:ea typeface="Times New Roman" panose="02020603050405020304" pitchFamily="18" charset="0"/>
              </a:rPr>
              <a:t>Barreiras de Comunicação, carência de infraestrutura e demandas de logística ampliam as dificuldades de gerenciamento das ações em território </a:t>
            </a:r>
            <a:r>
              <a:rPr lang="pt-BR" sz="2400" dirty="0">
                <a:solidFill>
                  <a:schemeClr val="bg2"/>
                </a:solidFill>
                <a:effectLst/>
                <a:latin typeface="Times New Roman" panose="02020603050405020304" pitchFamily="18" charset="0"/>
                <a:ea typeface="Times New Roman" panose="02020603050405020304" pitchFamily="18" charset="0"/>
                <a:sym typeface="Wingdings" panose="05000000000000000000" pitchFamily="2" charset="2"/>
              </a:rPr>
              <a:t> </a:t>
            </a:r>
            <a:endParaRPr lang="pt-BR" sz="2400" dirty="0">
              <a:solidFill>
                <a:schemeClr val="bg2"/>
              </a:solidFill>
              <a:latin typeface="Times New Roman" panose="02020603050405020304" pitchFamily="18" charset="0"/>
              <a:ea typeface="MS Mincho" panose="02020609040205080304" pitchFamily="49" charset="-128"/>
            </a:endParaRPr>
          </a:p>
          <a:p>
            <a:pPr marL="0" indent="0">
              <a:buNone/>
            </a:pPr>
            <a:endParaRPr lang="pt-BR" sz="2400" dirty="0">
              <a:solidFill>
                <a:schemeClr val="bg2"/>
              </a:solidFill>
              <a:latin typeface="Times New Roman" panose="02020603050405020304" pitchFamily="18" charset="0"/>
              <a:ea typeface="MS Mincho" panose="02020609040205080304" pitchFamily="49" charset="-128"/>
            </a:endParaRPr>
          </a:p>
          <a:p>
            <a:pPr marL="0" indent="0">
              <a:lnSpc>
                <a:spcPct val="120000"/>
              </a:lnSpc>
              <a:buNone/>
            </a:pPr>
            <a:r>
              <a:rPr lang="pt-BR" sz="2400" dirty="0">
                <a:solidFill>
                  <a:schemeClr val="bg2"/>
                </a:solidFill>
                <a:effectLst/>
                <a:latin typeface="Times New Roman" panose="02020603050405020304" pitchFamily="18" charset="0"/>
                <a:ea typeface="Arial" panose="020B0604020202020204" pitchFamily="34" charset="0"/>
              </a:rPr>
              <a:t> NA UBSF: </a:t>
            </a:r>
            <a:r>
              <a:rPr lang="pt-BR" sz="2400" dirty="0">
                <a:solidFill>
                  <a:schemeClr val="bg2"/>
                </a:solidFill>
                <a:latin typeface="Times New Roman" panose="02020603050405020304" pitchFamily="18" charset="0"/>
                <a:ea typeface="MS Mincho" panose="02020609040205080304" pitchFamily="49" charset="-128"/>
              </a:rPr>
              <a:t> Assistente Social e Farmacêutico ampliam o acesso a direitos sociais e à rede especializada. Atividades gerenciais que ampliam a efetividade do cuidado, em particular às DCNT e Planejamento familiar  </a:t>
            </a:r>
            <a:r>
              <a:rPr lang="pt-BR" sz="2400" dirty="0">
                <a:solidFill>
                  <a:srgbClr val="FFFF00"/>
                </a:solidFill>
                <a:latin typeface="Times New Roman" panose="02020603050405020304" pitchFamily="18" charset="0"/>
                <a:ea typeface="MS Mincho" panose="02020609040205080304" pitchFamily="49" charset="-128"/>
                <a:sym typeface="Wingdings" panose="05000000000000000000" pitchFamily="2" charset="2"/>
              </a:rPr>
              <a:t> Assistente Social retirada da UBSF após Previne Brasil</a:t>
            </a:r>
            <a:endParaRPr lang="pt-BR" sz="2400" dirty="0">
              <a:solidFill>
                <a:srgbClr val="FFFF00"/>
              </a:solidFill>
            </a:endParaRPr>
          </a:p>
        </p:txBody>
      </p:sp>
    </p:spTree>
    <p:extLst>
      <p:ext uri="{BB962C8B-B14F-4D97-AF65-F5344CB8AC3E}">
        <p14:creationId xmlns:p14="http://schemas.microsoft.com/office/powerpoint/2010/main" val="370725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7EB8A-433D-5EBA-D542-B73B40D965FE}"/>
              </a:ext>
            </a:extLst>
          </p:cNvPr>
          <p:cNvSpPr>
            <a:spLocks noGrp="1"/>
          </p:cNvSpPr>
          <p:nvPr>
            <p:ph type="title"/>
          </p:nvPr>
        </p:nvSpPr>
        <p:spPr>
          <a:xfrm>
            <a:off x="838200" y="131445"/>
            <a:ext cx="10515600" cy="569595"/>
          </a:xfrm>
        </p:spPr>
        <p:txBody>
          <a:bodyPr>
            <a:normAutofit/>
          </a:bodyPr>
          <a:lstStyle/>
          <a:p>
            <a:r>
              <a:rPr lang="pt-BR" sz="2800" b="1" dirty="0">
                <a:solidFill>
                  <a:schemeClr val="accent2"/>
                </a:solidFill>
              </a:rPr>
              <a:t>Práticas de gestão e gerência</a:t>
            </a:r>
            <a:endParaRPr lang="pt-BR" sz="2800" dirty="0">
              <a:solidFill>
                <a:schemeClr val="bg2"/>
              </a:solidFill>
            </a:endParaRPr>
          </a:p>
        </p:txBody>
      </p:sp>
      <p:sp>
        <p:nvSpPr>
          <p:cNvPr id="4" name="CaixaDeTexto 3">
            <a:extLst>
              <a:ext uri="{FF2B5EF4-FFF2-40B4-BE49-F238E27FC236}">
                <a16:creationId xmlns:a16="http://schemas.microsoft.com/office/drawing/2014/main" id="{C7180F05-1243-8B77-3774-96F75E561C39}"/>
              </a:ext>
            </a:extLst>
          </p:cNvPr>
          <p:cNvSpPr txBox="1"/>
          <p:nvPr/>
        </p:nvSpPr>
        <p:spPr>
          <a:xfrm>
            <a:off x="274320" y="701040"/>
            <a:ext cx="11623040" cy="6540893"/>
          </a:xfrm>
          <a:prstGeom prst="rect">
            <a:avLst/>
          </a:prstGeom>
          <a:noFill/>
        </p:spPr>
        <p:txBody>
          <a:bodyPr wrap="square">
            <a:spAutoFit/>
          </a:bodyPr>
          <a:lstStyle/>
          <a:p>
            <a:r>
              <a:rPr lang="pt-BR" sz="2000" dirty="0">
                <a:solidFill>
                  <a:schemeClr val="bg2"/>
                </a:solidFill>
                <a:effectLst/>
                <a:ea typeface="Arial" panose="020B0604020202020204" pitchFamily="34" charset="0"/>
              </a:rPr>
              <a:t>Zona rural de Manaus não está enquadrada na categoria de rural remoto, mas a logística necessária para apoiar o atendimento em saúde nessas áreas é similar, muito onerosa, exige investimentos adicionais e materiais, equipamentos e pessoal;</a:t>
            </a:r>
          </a:p>
          <a:p>
            <a:endParaRPr lang="pt-BR" sz="2000" dirty="0">
              <a:solidFill>
                <a:schemeClr val="bg2"/>
              </a:solidFill>
              <a:effectLst/>
              <a:ea typeface="Arial" panose="020B0604020202020204" pitchFamily="34" charset="0"/>
            </a:endParaRPr>
          </a:p>
          <a:p>
            <a:r>
              <a:rPr lang="pt-BR" sz="2000" dirty="0">
                <a:solidFill>
                  <a:schemeClr val="bg2"/>
                </a:solidFill>
                <a:effectLst/>
                <a:ea typeface="Times New Roman" panose="02020603050405020304" pitchFamily="18" charset="0"/>
              </a:rPr>
              <a:t>Dificuldade de contratualização de empresas para manutenção da  embarcação e equipamentos em área rural: risco de descontinuidade do atendimento:</a:t>
            </a:r>
            <a:endParaRPr lang="pt-BR" sz="2000" dirty="0">
              <a:solidFill>
                <a:schemeClr val="bg2"/>
              </a:solidFill>
              <a:effectLst/>
              <a:ea typeface="Arial" panose="020B0604020202020204" pitchFamily="34" charset="0"/>
            </a:endParaRPr>
          </a:p>
          <a:p>
            <a:endParaRPr lang="pt-BR" sz="2000" dirty="0">
              <a:solidFill>
                <a:schemeClr val="bg2"/>
              </a:solidFill>
            </a:endParaRPr>
          </a:p>
          <a:p>
            <a:r>
              <a:rPr lang="pt-BR" sz="2000" dirty="0">
                <a:solidFill>
                  <a:schemeClr val="bg2"/>
                </a:solidFill>
                <a:effectLst/>
                <a:ea typeface="Times New Roman" panose="02020603050405020304" pitchFamily="18" charset="0"/>
              </a:rPr>
              <a:t>A ausência de soluções ágeis da Secretaria em firmar contratos, transfere para os gerentes a responsabilidade de solucionar problemas que ultrapassam sua governança; </a:t>
            </a:r>
            <a:endParaRPr lang="pt-BR" sz="2000" dirty="0">
              <a:solidFill>
                <a:schemeClr val="bg2"/>
              </a:solidFill>
              <a:effectLst/>
              <a:ea typeface="Arial" panose="020B0604020202020204" pitchFamily="34" charset="0"/>
            </a:endParaRPr>
          </a:p>
          <a:p>
            <a:endParaRPr lang="pt-BR" sz="2000" dirty="0">
              <a:solidFill>
                <a:schemeClr val="bg2"/>
              </a:solidFill>
              <a:effectLst/>
              <a:ea typeface="Arial" panose="020B0604020202020204" pitchFamily="34" charset="0"/>
            </a:endParaRPr>
          </a:p>
          <a:p>
            <a:r>
              <a:rPr lang="pt-BR" sz="2000" dirty="0">
                <a:solidFill>
                  <a:schemeClr val="bg2"/>
                </a:solidFill>
                <a:ea typeface="Times New Roman" panose="02020603050405020304" pitchFamily="18" charset="0"/>
              </a:rPr>
              <a:t>Uma </a:t>
            </a:r>
            <a:r>
              <a:rPr lang="pt-BR" sz="2000" dirty="0">
                <a:solidFill>
                  <a:schemeClr val="bg2"/>
                </a:solidFill>
                <a:effectLst/>
                <a:ea typeface="Times New Roman" panose="02020603050405020304" pitchFamily="18" charset="0"/>
              </a:rPr>
              <a:t>unidade móvel realiza 2 viagens com duração de 10 dias cada viagem: o grupo de gerentes tem apenas 10 dias em um mês para efetuar todas as atividades logísticas necessárias ao deslocamento das UBSF , à retirada de insumos e equipamentos após o retorno , serviços de manutenção e reabastecimento para a próxima viagem;</a:t>
            </a:r>
          </a:p>
          <a:p>
            <a:endParaRPr lang="pt-BR" sz="2000" dirty="0">
              <a:solidFill>
                <a:schemeClr val="bg2"/>
              </a:solidFill>
              <a:effectLst/>
              <a:ea typeface="Times New Roman" panose="02020603050405020304" pitchFamily="18" charset="0"/>
            </a:endParaRPr>
          </a:p>
          <a:p>
            <a:r>
              <a:rPr lang="pt-BR" sz="2000" b="1" dirty="0">
                <a:solidFill>
                  <a:schemeClr val="bg2"/>
                </a:solidFill>
                <a:latin typeface="Times New Roman" panose="02020603050405020304" pitchFamily="18" charset="0"/>
                <a:ea typeface="MS Mincho" panose="02020609040205080304" pitchFamily="49" charset="-128"/>
              </a:rPr>
              <a:t>Regime embarcado na UBSF X Direitos Trabalhistas</a:t>
            </a:r>
            <a:r>
              <a:rPr lang="pt-BR" sz="2000" dirty="0">
                <a:solidFill>
                  <a:schemeClr val="bg2"/>
                </a:solidFill>
                <a:latin typeface="Times New Roman" panose="02020603050405020304" pitchFamily="18" charset="0"/>
                <a:ea typeface="MS Mincho" panose="02020609040205080304" pitchFamily="49" charset="-128"/>
              </a:rPr>
              <a:t>: </a:t>
            </a:r>
            <a:r>
              <a:rPr lang="pt-BR" sz="2000" dirty="0">
                <a:solidFill>
                  <a:schemeClr val="bg2"/>
                </a:solidFill>
                <a:effectLst/>
                <a:latin typeface="Times New Roman" panose="02020603050405020304" pitchFamily="18" charset="0"/>
                <a:ea typeface="Arial" panose="020B0604020202020204" pitchFamily="34" charset="0"/>
              </a:rPr>
              <a:t>imposição  do “termo de adesão” ao regime de trabalho da UBSF (</a:t>
            </a:r>
            <a:r>
              <a:rPr lang="pt-BR" sz="2000" dirty="0">
                <a:solidFill>
                  <a:schemeClr val="bg2"/>
                </a:solidFill>
                <a:effectLst/>
                <a:latin typeface="Times New Roman" panose="02020603050405020304" pitchFamily="18" charset="0"/>
                <a:ea typeface="Times New Roman" panose="02020603050405020304" pitchFamily="18" charset="0"/>
              </a:rPr>
              <a:t>Portaria Nº 028/2020-DTRAB/SEMSA), que </a:t>
            </a:r>
            <a:r>
              <a:rPr lang="pt-BR" sz="2000" dirty="0">
                <a:solidFill>
                  <a:schemeClr val="bg2"/>
                </a:solidFill>
                <a:effectLst/>
                <a:latin typeface="Times New Roman" panose="02020603050405020304" pitchFamily="18" charset="0"/>
                <a:ea typeface="Arial" panose="020B0604020202020204" pitchFamily="34" charset="0"/>
              </a:rPr>
              <a:t>institui como horas trabalhadas somente as realizadas em horário comercial. Ignoram horas trabalhadas em horário noturno no atendimento de urgências/emergência e a impossibilidade de retorno diário ao domicílio.</a:t>
            </a:r>
            <a:endParaRPr lang="pt-BR" sz="2000" dirty="0">
              <a:solidFill>
                <a:schemeClr val="bg2"/>
              </a:solidFill>
              <a:effectLst/>
              <a:ea typeface="Times New Roman" panose="02020603050405020304" pitchFamily="18" charset="0"/>
            </a:endParaRPr>
          </a:p>
          <a:p>
            <a:r>
              <a:rPr lang="pt-BR" sz="2000" dirty="0">
                <a:solidFill>
                  <a:schemeClr val="bg2"/>
                </a:solidFill>
                <a:effectLst/>
                <a:ea typeface="Times New Roman" panose="02020603050405020304" pitchFamily="18" charset="0"/>
              </a:rPr>
              <a:t> </a:t>
            </a:r>
          </a:p>
          <a:p>
            <a:pPr algn="just">
              <a:lnSpc>
                <a:spcPct val="115000"/>
              </a:lnSpc>
              <a:spcAft>
                <a:spcPts val="1000"/>
              </a:spcAft>
              <a:tabLst>
                <a:tab pos="450215" algn="l"/>
              </a:tabLst>
            </a:pPr>
            <a:endParaRPr lang="pt-BR"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217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E26C0E1-91FB-45B5-A403-9E048A6E8D41}"/>
              </a:ext>
            </a:extLst>
          </p:cNvPr>
          <p:cNvSpPr>
            <a:spLocks noGrp="1"/>
          </p:cNvSpPr>
          <p:nvPr>
            <p:ph type="title"/>
          </p:nvPr>
        </p:nvSpPr>
        <p:spPr>
          <a:xfrm>
            <a:off x="81280" y="27042"/>
            <a:ext cx="7721600" cy="1104106"/>
          </a:xfrm>
        </p:spPr>
        <p:txBody>
          <a:bodyPr/>
          <a:lstStyle/>
          <a:p>
            <a:r>
              <a:rPr lang="pt-BR" dirty="0">
                <a:solidFill>
                  <a:srgbClr val="FFC000"/>
                </a:solidFill>
              </a:rPr>
              <a:t>       O que fazemos?</a:t>
            </a:r>
          </a:p>
        </p:txBody>
      </p:sp>
      <p:sp>
        <p:nvSpPr>
          <p:cNvPr id="2" name="Espaço Reservado para Conteúdo 1">
            <a:extLst>
              <a:ext uri="{FF2B5EF4-FFF2-40B4-BE49-F238E27FC236}">
                <a16:creationId xmlns:a16="http://schemas.microsoft.com/office/drawing/2014/main" id="{6B86D85E-9DFD-4984-83D8-321265E6396B}"/>
              </a:ext>
            </a:extLst>
          </p:cNvPr>
          <p:cNvSpPr>
            <a:spLocks noGrp="1"/>
          </p:cNvSpPr>
          <p:nvPr>
            <p:ph idx="1"/>
          </p:nvPr>
        </p:nvSpPr>
        <p:spPr>
          <a:xfrm>
            <a:off x="731520" y="1342699"/>
            <a:ext cx="11261558" cy="5515301"/>
          </a:xfrm>
        </p:spPr>
        <p:txBody>
          <a:bodyPr>
            <a:normAutofit/>
          </a:bodyPr>
          <a:lstStyle/>
          <a:p>
            <a:pPr marL="64008" indent="0">
              <a:buNone/>
            </a:pPr>
            <a:r>
              <a:rPr lang="pt-BR" sz="2400" dirty="0">
                <a:solidFill>
                  <a:schemeClr val="bg2"/>
                </a:solidFill>
              </a:rPr>
              <a:t>Investigar como ESF, cujo modelo moldado por condições vigentes em espaços urbanos vem sendo operacionalizada em áreas rurais e rurais remotas;</a:t>
            </a:r>
          </a:p>
          <a:p>
            <a:pPr marL="64008" indent="0">
              <a:buNone/>
            </a:pPr>
            <a:endParaRPr lang="pt-BR" sz="2400" dirty="0">
              <a:solidFill>
                <a:schemeClr val="bg2"/>
              </a:solidFill>
            </a:endParaRPr>
          </a:p>
          <a:p>
            <a:pPr marL="64008" indent="0">
              <a:buNone/>
            </a:pPr>
            <a:r>
              <a:rPr lang="pt-BR" sz="2400" dirty="0">
                <a:solidFill>
                  <a:schemeClr val="bg2"/>
                </a:solidFill>
              </a:rPr>
              <a:t>Investigar a organização do trabalho assistencial e de gestão neste tipo de unidade, considerando as limitações do modelo itinerante e as especificidades geográficas, de acesso e das desigualdades sociais enfrentadas por profissionais e usuários rurais;</a:t>
            </a:r>
          </a:p>
          <a:p>
            <a:pPr marL="64008" indent="0">
              <a:buNone/>
            </a:pPr>
            <a:endParaRPr lang="pt-BR" sz="2400" strike="sngStrike" dirty="0">
              <a:solidFill>
                <a:schemeClr val="bg2"/>
              </a:solidFill>
            </a:endParaRPr>
          </a:p>
          <a:p>
            <a:pPr marL="64008" indent="0">
              <a:buNone/>
            </a:pPr>
            <a:r>
              <a:rPr lang="pt-BR" sz="2400" dirty="0">
                <a:solidFill>
                  <a:schemeClr val="bg2"/>
                </a:solidFill>
              </a:rPr>
              <a:t>Sistematizar conhecimentos, visando contribuir para melhoria do acesso e da qualidade cuidado em saúde ofertado a populações rurais na Amazônia.</a:t>
            </a:r>
          </a:p>
          <a:p>
            <a:pPr marL="64008" indent="0">
              <a:buNone/>
            </a:pPr>
            <a:endParaRPr lang="pt-BR" sz="2400" dirty="0">
              <a:solidFill>
                <a:schemeClr val="bg2"/>
              </a:solidFill>
            </a:endParaRPr>
          </a:p>
          <a:p>
            <a:pPr marL="64008" indent="0">
              <a:buNone/>
            </a:pPr>
            <a:r>
              <a:rPr lang="pt-BR" sz="2400" dirty="0">
                <a:solidFill>
                  <a:schemeClr val="bg2"/>
                </a:solidFill>
              </a:rPr>
              <a:t>Iniciamos o acompanhamento em 2017 e continuamos até o momento</a:t>
            </a:r>
          </a:p>
        </p:txBody>
      </p:sp>
      <p:pic>
        <p:nvPicPr>
          <p:cNvPr id="5" name="Imagem 4">
            <a:extLst>
              <a:ext uri="{FF2B5EF4-FFF2-40B4-BE49-F238E27FC236}">
                <a16:creationId xmlns:a16="http://schemas.microsoft.com/office/drawing/2014/main" id="{754A1E2B-1DB3-40D7-89AD-5833464CBBF0}"/>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077" y="1553504"/>
            <a:ext cx="286606" cy="288032"/>
          </a:xfrm>
          <a:prstGeom prst="rect">
            <a:avLst/>
          </a:prstGeom>
        </p:spPr>
      </p:pic>
      <p:pic>
        <p:nvPicPr>
          <p:cNvPr id="7" name="Imagem 6">
            <a:extLst>
              <a:ext uri="{FF2B5EF4-FFF2-40B4-BE49-F238E27FC236}">
                <a16:creationId xmlns:a16="http://schemas.microsoft.com/office/drawing/2014/main" id="{1EBBA015-325E-4CC3-B061-9805B3EFBBCE}"/>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1979" y="2657610"/>
            <a:ext cx="286606" cy="288032"/>
          </a:xfrm>
          <a:prstGeom prst="rect">
            <a:avLst/>
          </a:prstGeom>
        </p:spPr>
      </p:pic>
      <p:pic>
        <p:nvPicPr>
          <p:cNvPr id="8" name="Imagem 7">
            <a:extLst>
              <a:ext uri="{FF2B5EF4-FFF2-40B4-BE49-F238E27FC236}">
                <a16:creationId xmlns:a16="http://schemas.microsoft.com/office/drawing/2014/main" id="{B4C4BFAD-EC6B-40AB-A1D9-350E59CE8513}"/>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077" y="4328088"/>
            <a:ext cx="286606" cy="288032"/>
          </a:xfrm>
          <a:prstGeom prst="rect">
            <a:avLst/>
          </a:prstGeom>
        </p:spPr>
      </p:pic>
      <p:pic>
        <p:nvPicPr>
          <p:cNvPr id="9" name="Imagem 8">
            <a:extLst>
              <a:ext uri="{FF2B5EF4-FFF2-40B4-BE49-F238E27FC236}">
                <a16:creationId xmlns:a16="http://schemas.microsoft.com/office/drawing/2014/main" id="{B2700758-C1C8-46EE-A86A-AAEB87FD31E8}"/>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4914" y="5515447"/>
            <a:ext cx="286606" cy="288032"/>
          </a:xfrm>
          <a:prstGeom prst="rect">
            <a:avLst/>
          </a:prstGeom>
        </p:spPr>
      </p:pic>
      <p:pic>
        <p:nvPicPr>
          <p:cNvPr id="11" name="Picture 2" descr="Imagem relacionada">
            <a:extLst>
              <a:ext uri="{FF2B5EF4-FFF2-40B4-BE49-F238E27FC236}">
                <a16:creationId xmlns:a16="http://schemas.microsoft.com/office/drawing/2014/main" id="{AF9A52C7-25F9-4D94-A83E-E31340400D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50" b="23540"/>
          <a:stretch/>
        </p:blipFill>
        <p:spPr bwMode="auto">
          <a:xfrm>
            <a:off x="9823014" y="238593"/>
            <a:ext cx="2170064" cy="11041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9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9920E-C1BF-FB0F-E636-FAA12B038855}"/>
              </a:ext>
            </a:extLst>
          </p:cNvPr>
          <p:cNvSpPr>
            <a:spLocks noGrp="1"/>
          </p:cNvSpPr>
          <p:nvPr>
            <p:ph type="title"/>
          </p:nvPr>
        </p:nvSpPr>
        <p:spPr>
          <a:xfrm>
            <a:off x="838200" y="0"/>
            <a:ext cx="10515600" cy="833755"/>
          </a:xfrm>
        </p:spPr>
        <p:txBody>
          <a:bodyPr>
            <a:normAutofit/>
          </a:bodyPr>
          <a:lstStyle/>
          <a:p>
            <a:pPr algn="r"/>
            <a:r>
              <a:rPr lang="pt-BR" sz="3600" dirty="0">
                <a:solidFill>
                  <a:srgbClr val="FFC000"/>
                </a:solidFill>
              </a:rPr>
              <a:t>Principais achados</a:t>
            </a:r>
          </a:p>
        </p:txBody>
      </p:sp>
      <p:sp>
        <p:nvSpPr>
          <p:cNvPr id="4" name="CaixaDeTexto 3">
            <a:extLst>
              <a:ext uri="{FF2B5EF4-FFF2-40B4-BE49-F238E27FC236}">
                <a16:creationId xmlns:a16="http://schemas.microsoft.com/office/drawing/2014/main" id="{8230126E-BD03-1A5F-1E09-0EC67CF42405}"/>
              </a:ext>
            </a:extLst>
          </p:cNvPr>
          <p:cNvSpPr txBox="1"/>
          <p:nvPr/>
        </p:nvSpPr>
        <p:spPr>
          <a:xfrm>
            <a:off x="323850" y="416877"/>
            <a:ext cx="11544300" cy="7663636"/>
          </a:xfrm>
          <a:prstGeom prst="rect">
            <a:avLst/>
          </a:prstGeom>
          <a:noFill/>
        </p:spPr>
        <p:txBody>
          <a:bodyPr wrap="square" rtlCol="0">
            <a:spAutoFit/>
          </a:bodyPr>
          <a:lstStyle/>
          <a:p>
            <a:endParaRPr lang="pt-BR" sz="1800" dirty="0">
              <a:solidFill>
                <a:schemeClr val="tx1"/>
              </a:solidFill>
            </a:endParaRPr>
          </a:p>
          <a:p>
            <a:r>
              <a:rPr lang="pt-BR" sz="2000" dirty="0">
                <a:solidFill>
                  <a:schemeClr val="bg2"/>
                </a:solidFill>
              </a:rPr>
              <a:t>Adaptação dos processos de trabalho pela equipe: adaptação de rotinas às diretrizes das políticas de governo.</a:t>
            </a:r>
          </a:p>
          <a:p>
            <a:endParaRPr lang="pt-BR" sz="2000" dirty="0">
              <a:solidFill>
                <a:schemeClr val="bg2"/>
              </a:solidFill>
            </a:endParaRPr>
          </a:p>
          <a:p>
            <a:r>
              <a:rPr lang="pt-BR" sz="2000" baseline="0" dirty="0">
                <a:solidFill>
                  <a:schemeClr val="bg2"/>
                </a:solidFill>
              </a:rPr>
              <a:t>E</a:t>
            </a:r>
            <a:r>
              <a:rPr lang="pt-BR" sz="2000" dirty="0">
                <a:solidFill>
                  <a:schemeClr val="bg2"/>
                </a:solidFill>
                <a:effectLst/>
                <a:ea typeface="MS Mincho" panose="02020609040205080304" pitchFamily="49" charset="-128"/>
                <a:cs typeface="Times New Roman" panose="02020603050405020304" pitchFamily="18" charset="0"/>
              </a:rPr>
              <a:t>sforço da equipe em aprimorar o conhecimento de seu território e buscar o entendimento das singularidades dos modos de vida que o modelo assistencial convencional, calcado na demanda espontânea não permite descortinar. </a:t>
            </a:r>
          </a:p>
          <a:p>
            <a:endParaRPr lang="pt-BR" sz="2000" dirty="0">
              <a:solidFill>
                <a:schemeClr val="bg2"/>
              </a:solidFill>
              <a:effectLst/>
              <a:ea typeface="MS Mincho" panose="02020609040205080304" pitchFamily="49" charset="-128"/>
              <a:cs typeface="Times New Roman" panose="02020603050405020304" pitchFamily="18" charset="0"/>
            </a:endParaRPr>
          </a:p>
          <a:p>
            <a:r>
              <a:rPr lang="pt-BR" sz="2000" dirty="0">
                <a:solidFill>
                  <a:schemeClr val="bg2"/>
                </a:solidFill>
                <a:ea typeface="MS Mincho" panose="02020609040205080304" pitchFamily="49" charset="-128"/>
                <a:cs typeface="Times New Roman" panose="02020603050405020304" pitchFamily="18" charset="0"/>
              </a:rPr>
              <a:t>Atendimento itinerante pode ser contrabalançado pela regularidade das viagens, mas a limitação do tempo de permanência em cada localidade permanece um entrave incontornável, mas pode ser amenizado pela ampliação de profissionais-chave, atuando simultaneamente;</a:t>
            </a:r>
          </a:p>
          <a:p>
            <a:endParaRPr lang="pt-BR" sz="2000" dirty="0">
              <a:solidFill>
                <a:schemeClr val="bg2"/>
              </a:solidFill>
              <a:ea typeface="MS Mincho" panose="02020609040205080304" pitchFamily="49" charset="-128"/>
              <a:cs typeface="Times New Roman" panose="02020603050405020304" pitchFamily="18" charset="0"/>
            </a:endParaRPr>
          </a:p>
          <a:p>
            <a:r>
              <a:rPr lang="pt-BR" sz="2000" dirty="0">
                <a:solidFill>
                  <a:schemeClr val="bg2"/>
                </a:solidFill>
                <a:effectLst/>
                <a:ea typeface="MS Mincho" panose="02020609040205080304" pitchFamily="49" charset="-128"/>
                <a:cs typeface="Times New Roman" panose="02020603050405020304" pitchFamily="18" charset="0"/>
              </a:rPr>
              <a:t>A redução para 1 equipe, após o Previne Brasil penalizou gravemente as visitas domiciliares e instituindo “fichas” para atendimento à demanda não programada.</a:t>
            </a:r>
          </a:p>
          <a:p>
            <a:endParaRPr lang="pt-BR" sz="2000" dirty="0">
              <a:solidFill>
                <a:schemeClr val="bg2"/>
              </a:solidFill>
            </a:endParaRPr>
          </a:p>
          <a:p>
            <a:r>
              <a:rPr lang="pt-BR" sz="2000" dirty="0">
                <a:solidFill>
                  <a:schemeClr val="bg2"/>
                </a:solidFill>
              </a:rPr>
              <a:t>Atendimento médico: predomina a estratégia queixa-conduta,  reduzido tempo de permanência, ausência de alternativas gerenciais  e carência de exames complementares</a:t>
            </a:r>
            <a:r>
              <a:rPr lang="pt-BR" sz="2000" dirty="0">
                <a:solidFill>
                  <a:schemeClr val="bg2"/>
                </a:solidFill>
                <a:sym typeface="Wingdings" panose="05000000000000000000" pitchFamily="2" charset="2"/>
              </a:rPr>
              <a:t> mão pesada dos médicos; descontinuidade do suprimento dos testes rápidos;</a:t>
            </a:r>
          </a:p>
          <a:p>
            <a:endParaRPr lang="pt-BR" sz="2000" dirty="0">
              <a:solidFill>
                <a:schemeClr val="bg2"/>
              </a:solidFill>
              <a:effectLst/>
              <a:ea typeface="MS Mincho" panose="02020609040205080304" pitchFamily="49" charset="-128"/>
              <a:cs typeface="Times New Roman" panose="02020603050405020304" pitchFamily="18" charset="0"/>
            </a:endParaRPr>
          </a:p>
          <a:p>
            <a:r>
              <a:rPr lang="pt-BR" sz="2000" dirty="0">
                <a:solidFill>
                  <a:schemeClr val="bg2"/>
                </a:solidFill>
                <a:ea typeface="MS Mincho" panose="02020609040205080304" pitchFamily="49" charset="-128"/>
                <a:cs typeface="Times New Roman" panose="02020603050405020304" pitchFamily="18" charset="0"/>
              </a:rPr>
              <a:t>Perfil assistencial da UBSF  insuficiente par a atender  urgência e emergência. Equipe sem ter os meios necessários para fazê-lo </a:t>
            </a:r>
            <a:r>
              <a:rPr lang="pt-BR" sz="2000" dirty="0">
                <a:solidFill>
                  <a:schemeClr val="bg2"/>
                </a:solidFill>
                <a:ea typeface="MS Mincho" panose="02020609040205080304" pitchFamily="49" charset="-128"/>
                <a:cs typeface="Times New Roman" panose="02020603050405020304" pitchFamily="18" charset="0"/>
                <a:sym typeface="Wingdings" panose="05000000000000000000" pitchFamily="2" charset="2"/>
              </a:rPr>
              <a:t> desarticulação com o SAMU;</a:t>
            </a:r>
          </a:p>
          <a:p>
            <a:endParaRPr lang="pt-BR" sz="2000" dirty="0">
              <a:solidFill>
                <a:schemeClr val="bg2"/>
              </a:solidFill>
              <a:ea typeface="MS Mincho" panose="02020609040205080304" pitchFamily="49" charset="-128"/>
              <a:cs typeface="Times New Roman" panose="02020603050405020304" pitchFamily="18" charset="0"/>
            </a:endParaRPr>
          </a:p>
          <a:p>
            <a:r>
              <a:rPr lang="pt-BR" sz="2000" dirty="0">
                <a:solidFill>
                  <a:schemeClr val="bg2"/>
                </a:solidFill>
                <a:ea typeface="MS Mincho" panose="02020609040205080304" pitchFamily="49" charset="-128"/>
                <a:cs typeface="Times New Roman" panose="02020603050405020304" pitchFamily="18" charset="0"/>
              </a:rPr>
              <a:t>Descontinuidade do cuidado nas ausências da UBSF </a:t>
            </a:r>
            <a:r>
              <a:rPr lang="pt-BR" sz="2000" dirty="0">
                <a:solidFill>
                  <a:schemeClr val="bg2"/>
                </a:solidFill>
                <a:ea typeface="MS Mincho" panose="02020609040205080304" pitchFamily="49" charset="-128"/>
                <a:cs typeface="Times New Roman" panose="02020603050405020304" pitchFamily="18" charset="0"/>
                <a:sym typeface="Wingdings" panose="05000000000000000000" pitchFamily="2" charset="2"/>
              </a:rPr>
              <a:t> desarticulação com a atuação dos ACS</a:t>
            </a:r>
            <a:r>
              <a:rPr lang="pt-BR" sz="2000" dirty="0">
                <a:solidFill>
                  <a:schemeClr val="bg2"/>
                </a:solidFill>
                <a:ea typeface="MS Mincho" panose="02020609040205080304" pitchFamily="49" charset="-128"/>
                <a:cs typeface="Times New Roman" panose="02020603050405020304" pitchFamily="18" charset="0"/>
              </a:rPr>
              <a:t> </a:t>
            </a:r>
            <a:endParaRPr lang="pt-BR" sz="2000" dirty="0">
              <a:solidFill>
                <a:schemeClr val="bg2"/>
              </a:solidFill>
              <a:effectLst/>
              <a:ea typeface="MS Mincho" panose="02020609040205080304" pitchFamily="49" charset="-128"/>
              <a:cs typeface="Times New Roman" panose="02020603050405020304" pitchFamily="18" charset="0"/>
            </a:endParaRPr>
          </a:p>
          <a:p>
            <a:endParaRPr lang="pt-BR" sz="1800" strike="sngStrike" dirty="0">
              <a:solidFill>
                <a:schemeClr val="bg2"/>
              </a:solidFill>
            </a:endParaRPr>
          </a:p>
          <a:p>
            <a:endParaRPr lang="pt-BR" dirty="0"/>
          </a:p>
        </p:txBody>
      </p:sp>
    </p:spTree>
    <p:extLst>
      <p:ext uri="{BB962C8B-B14F-4D97-AF65-F5344CB8AC3E}">
        <p14:creationId xmlns:p14="http://schemas.microsoft.com/office/powerpoint/2010/main" val="242678665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02738-E4FF-2A23-9C5B-D378190324A9}"/>
              </a:ext>
            </a:extLst>
          </p:cNvPr>
          <p:cNvSpPr>
            <a:spLocks noGrp="1"/>
          </p:cNvSpPr>
          <p:nvPr>
            <p:ph type="title"/>
          </p:nvPr>
        </p:nvSpPr>
        <p:spPr>
          <a:xfrm>
            <a:off x="736600" y="0"/>
            <a:ext cx="10515600" cy="427355"/>
          </a:xfrm>
        </p:spPr>
        <p:txBody>
          <a:bodyPr>
            <a:normAutofit fontScale="90000"/>
          </a:bodyPr>
          <a:lstStyle/>
          <a:p>
            <a:pPr algn="r"/>
            <a:r>
              <a:rPr lang="pt-BR" sz="2800" b="1" dirty="0">
                <a:solidFill>
                  <a:srgbClr val="FFC000"/>
                </a:solidFill>
              </a:rPr>
              <a:t>Principais achados</a:t>
            </a:r>
          </a:p>
        </p:txBody>
      </p:sp>
      <p:sp>
        <p:nvSpPr>
          <p:cNvPr id="3" name="Espaço Reservado para Conteúdo 2">
            <a:extLst>
              <a:ext uri="{FF2B5EF4-FFF2-40B4-BE49-F238E27FC236}">
                <a16:creationId xmlns:a16="http://schemas.microsoft.com/office/drawing/2014/main" id="{07BC8CCF-C675-18A1-0467-A9CD7412E492}"/>
              </a:ext>
            </a:extLst>
          </p:cNvPr>
          <p:cNvSpPr>
            <a:spLocks noGrp="1"/>
          </p:cNvSpPr>
          <p:nvPr>
            <p:ph idx="1"/>
          </p:nvPr>
        </p:nvSpPr>
        <p:spPr>
          <a:xfrm>
            <a:off x="223520" y="538480"/>
            <a:ext cx="11663680" cy="6002020"/>
          </a:xfrm>
        </p:spPr>
        <p:txBody>
          <a:bodyPr>
            <a:noAutofit/>
          </a:bodyPr>
          <a:lstStyle/>
          <a:p>
            <a:r>
              <a:rPr lang="pt-BR" sz="2000" dirty="0">
                <a:solidFill>
                  <a:schemeClr val="bg2"/>
                </a:solidFill>
                <a:latin typeface="Times New Roman" panose="02020603050405020304" pitchFamily="18" charset="0"/>
                <a:ea typeface="MS Mincho" panose="02020609040205080304" pitchFamily="49" charset="-128"/>
                <a:cs typeface="Times New Roman" panose="02020603050405020304" pitchFamily="18" charset="0"/>
              </a:rPr>
              <a:t>D</a:t>
            </a:r>
            <a:r>
              <a:rPr lang="pt-BR" sz="2000" dirty="0">
                <a:solidFill>
                  <a:schemeClr val="bg2"/>
                </a:solidFill>
                <a:effectLst/>
                <a:latin typeface="Times New Roman" panose="02020603050405020304" pitchFamily="18" charset="0"/>
                <a:ea typeface="MS Mincho" panose="02020609040205080304" pitchFamily="49" charset="-128"/>
                <a:cs typeface="Times New Roman" panose="02020603050405020304" pitchFamily="18" charset="0"/>
              </a:rPr>
              <a:t>iretivas governamentais se limitam a enunciar aspectos gerais como medidas de financiamento, descrever estrutura física da UBSF, definir duração de viagens. Resta ao plano local de assistência assumir o protagonismo das ações</a:t>
            </a:r>
            <a:r>
              <a:rPr lang="pt-BR" sz="2000" dirty="0">
                <a:solidFill>
                  <a:schemeClr val="bg2"/>
                </a:solidFill>
                <a:latin typeface="Times New Roman" panose="02020603050405020304" pitchFamily="18" charset="0"/>
                <a:ea typeface="MS Mincho" panose="02020609040205080304" pitchFamily="49" charset="-128"/>
                <a:cs typeface="Times New Roman" panose="02020603050405020304" pitchFamily="18" charset="0"/>
              </a:rPr>
              <a:t>;</a:t>
            </a:r>
          </a:p>
          <a:p>
            <a:endParaRPr lang="pt-BR" sz="2000" dirty="0">
              <a:solidFill>
                <a:schemeClr val="bg2"/>
              </a:solidFill>
              <a:latin typeface="Times New Roman" panose="02020603050405020304" pitchFamily="18" charset="0"/>
              <a:ea typeface="MS Mincho" panose="02020609040205080304" pitchFamily="49" charset="-128"/>
              <a:cs typeface="Times New Roman" panose="02020603050405020304" pitchFamily="18" charset="0"/>
            </a:endParaRPr>
          </a:p>
          <a:p>
            <a:r>
              <a:rPr lang="pt-BR" sz="2000" dirty="0">
                <a:solidFill>
                  <a:schemeClr val="bg2"/>
                </a:solidFill>
                <a:effectLst/>
                <a:latin typeface="Times New Roman" panose="02020603050405020304" pitchFamily="18" charset="0"/>
                <a:ea typeface="MS Mincho" panose="02020609040205080304" pitchFamily="49" charset="-128"/>
                <a:cs typeface="Times New Roman" panose="02020603050405020304" pitchFamily="18" charset="0"/>
              </a:rPr>
              <a:t>Espaço adequado para o protagonismo local apoiado em </a:t>
            </a:r>
            <a:r>
              <a:rPr lang="pt-BR" sz="2000" dirty="0">
                <a:solidFill>
                  <a:schemeClr val="bg2"/>
                </a:solidFill>
                <a:effectLst/>
                <a:latin typeface="Times New Roman" panose="02020603050405020304" pitchFamily="18" charset="0"/>
                <a:ea typeface="MS Mincho" panose="02020609040205080304" pitchFamily="49" charset="-128"/>
              </a:rPr>
              <a:t>tecnologias leves que </a:t>
            </a:r>
            <a:r>
              <a:rPr lang="pt-BR" sz="2000" dirty="0">
                <a:solidFill>
                  <a:schemeClr val="bg2"/>
                </a:solidFill>
                <a:latin typeface="Times New Roman" panose="02020603050405020304" pitchFamily="18" charset="0"/>
                <a:ea typeface="MS Mincho" panose="02020609040205080304" pitchFamily="49" charset="-128"/>
              </a:rPr>
              <a:t>ampliem </a:t>
            </a:r>
            <a:r>
              <a:rPr lang="pt-BR" sz="2000" dirty="0">
                <a:solidFill>
                  <a:schemeClr val="bg2"/>
                </a:solidFill>
                <a:effectLst/>
                <a:latin typeface="Times New Roman" panose="02020603050405020304" pitchFamily="18" charset="0"/>
                <a:ea typeface="MS Mincho" panose="02020609040205080304" pitchFamily="49" charset="-128"/>
              </a:rPr>
              <a:t>intercessão entre profissionais e usuários ou interprofissionais  da UBSF e recriem rotinas.</a:t>
            </a:r>
          </a:p>
          <a:p>
            <a:endParaRPr lang="pt-BR" sz="2000" dirty="0">
              <a:solidFill>
                <a:schemeClr val="bg2"/>
              </a:solidFill>
              <a:effectLst/>
              <a:latin typeface="Times New Roman" panose="02020603050405020304" pitchFamily="18" charset="0"/>
              <a:ea typeface="MS Mincho" panose="02020609040205080304" pitchFamily="49" charset="-128"/>
            </a:endParaRPr>
          </a:p>
          <a:p>
            <a:r>
              <a:rPr lang="pt-BR" sz="2000" dirty="0">
                <a:solidFill>
                  <a:schemeClr val="bg2"/>
                </a:solidFill>
                <a:effectLst/>
                <a:latin typeface="Times New Roman" panose="02020603050405020304" pitchFamily="18" charset="0"/>
                <a:ea typeface="Arial" panose="020B0604020202020204" pitchFamily="34" charset="0"/>
              </a:rPr>
              <a:t>Desprovidos do poder de  intervir nos contextos gerais de influência e de produção  da política os gerentes assumem papel primordial no escopo da implementação do trabalho na UBSF. Necessidade de prover as SMS de meios de prover atendimento em áreas rurais de difícil acesso.</a:t>
            </a:r>
            <a:r>
              <a:rPr lang="pt-BR" sz="2000" dirty="0">
                <a:solidFill>
                  <a:schemeClr val="bg2"/>
                </a:solidFill>
                <a:latin typeface="Times New Roman" panose="02020603050405020304" pitchFamily="18" charset="0"/>
                <a:ea typeface="Arial" panose="020B0604020202020204" pitchFamily="34" charset="0"/>
              </a:rPr>
              <a:t>P</a:t>
            </a:r>
            <a:r>
              <a:rPr lang="pt-BR" sz="2000" dirty="0">
                <a:solidFill>
                  <a:schemeClr val="bg2"/>
                </a:solidFill>
                <a:effectLst/>
                <a:latin typeface="Times New Roman" panose="02020603050405020304" pitchFamily="18" charset="0"/>
                <a:ea typeface="Arial" panose="020B0604020202020204" pitchFamily="34" charset="0"/>
              </a:rPr>
              <a:t>roblemas administrativos rotineiros convertem-se em emergência s recorrentes, gerando intenso stress laborativo e sobrecarga de trabalho</a:t>
            </a:r>
            <a:r>
              <a:rPr lang="pt-BR" sz="2000" dirty="0">
                <a:solidFill>
                  <a:schemeClr val="bg2"/>
                </a:solidFill>
                <a:latin typeface="Times New Roman" panose="02020603050405020304" pitchFamily="18" charset="0"/>
                <a:ea typeface="Arial" panose="020B0604020202020204" pitchFamily="34" charset="0"/>
              </a:rPr>
              <a:t>;</a:t>
            </a:r>
          </a:p>
          <a:p>
            <a:endParaRPr lang="pt-BR" sz="2000" dirty="0">
              <a:solidFill>
                <a:schemeClr val="bg2"/>
              </a:solidFill>
              <a:effectLst/>
              <a:latin typeface="Times New Roman" panose="02020603050405020304" pitchFamily="18" charset="0"/>
              <a:ea typeface="Arial" panose="020B0604020202020204" pitchFamily="34" charset="0"/>
            </a:endParaRPr>
          </a:p>
          <a:p>
            <a:r>
              <a:rPr lang="pt-BR" sz="2000" dirty="0">
                <a:solidFill>
                  <a:schemeClr val="bg2"/>
                </a:solidFill>
                <a:effectLst/>
                <a:latin typeface="Times New Roman" panose="02020603050405020304" pitchFamily="18" charset="0"/>
                <a:ea typeface="Arial" panose="020B0604020202020204" pitchFamily="34" charset="0"/>
              </a:rPr>
              <a:t>Dificuldade em recuperar,  valorizar e replicar estratégias do trabalho vivo necessário ao reordenamento das rotinas e atividades</a:t>
            </a:r>
            <a:r>
              <a:rPr lang="pt-BR" sz="2000" dirty="0">
                <a:solidFill>
                  <a:schemeClr val="bg2"/>
                </a:solidFill>
                <a:latin typeface="Times New Roman" panose="02020603050405020304" pitchFamily="18" charset="0"/>
                <a:ea typeface="Arial" panose="020B0604020202020204" pitchFamily="34" charset="0"/>
              </a:rPr>
              <a:t> na UBSF;</a:t>
            </a:r>
          </a:p>
          <a:p>
            <a:endParaRPr lang="pt-BR" sz="2000" dirty="0">
              <a:solidFill>
                <a:schemeClr val="bg2"/>
              </a:solidFill>
              <a:effectLst/>
              <a:latin typeface="Times New Roman" panose="02020603050405020304" pitchFamily="18" charset="0"/>
              <a:ea typeface="Arial" panose="020B0604020202020204" pitchFamily="34" charset="0"/>
            </a:endParaRPr>
          </a:p>
          <a:p>
            <a:r>
              <a:rPr lang="pt-BR" sz="2000" dirty="0">
                <a:solidFill>
                  <a:schemeClr val="bg2"/>
                </a:solidFill>
                <a:latin typeface="Times New Roman" panose="02020603050405020304" pitchFamily="18" charset="0"/>
                <a:ea typeface="Arial" panose="020B0604020202020204" pitchFamily="34" charset="0"/>
              </a:rPr>
              <a:t>Repasse de recursos do nível federal é insuficiente. Municípios menores não conseguem suprir o restante das despesas com orçamento próprio. Ampliam-se alternativas improvisadas e ineficientes para fazer frente às carências de insumos e de pessoal.</a:t>
            </a:r>
          </a:p>
        </p:txBody>
      </p:sp>
    </p:spTree>
    <p:extLst>
      <p:ext uri="{BB962C8B-B14F-4D97-AF65-F5344CB8AC3E}">
        <p14:creationId xmlns:p14="http://schemas.microsoft.com/office/powerpoint/2010/main" val="20251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95542153-D0D7-CEEA-4423-CC106AA60521}"/>
              </a:ext>
            </a:extLst>
          </p:cNvPr>
          <p:cNvSpPr>
            <a:spLocks noGrp="1"/>
          </p:cNvSpPr>
          <p:nvPr>
            <p:ph idx="1"/>
          </p:nvPr>
        </p:nvSpPr>
        <p:spPr>
          <a:xfrm>
            <a:off x="723900" y="550862"/>
            <a:ext cx="10515600" cy="5756275"/>
          </a:xfrm>
        </p:spPr>
        <p:txBody>
          <a:bodyPr>
            <a:normAutofit/>
          </a:bodyPr>
          <a:lstStyle/>
          <a:p>
            <a:pPr marL="0" indent="0">
              <a:buNone/>
            </a:pPr>
            <a:r>
              <a:rPr lang="pt-BR" dirty="0">
                <a:sym typeface="Wingdings" panose="05000000000000000000" pitchFamily="2" charset="2"/>
              </a:rPr>
              <a:t> </a:t>
            </a: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endParaRPr lang="pt-BR" dirty="0">
              <a:solidFill>
                <a:srgbClr val="FFC000"/>
              </a:solidFill>
              <a:sym typeface="Wingdings" panose="05000000000000000000" pitchFamily="2" charset="2"/>
            </a:endParaRPr>
          </a:p>
          <a:p>
            <a:pPr marL="0" indent="0">
              <a:buNone/>
            </a:pPr>
            <a:r>
              <a:rPr lang="pt-BR" dirty="0">
                <a:solidFill>
                  <a:srgbClr val="FFC000"/>
                </a:solidFill>
                <a:sym typeface="Wingdings" panose="05000000000000000000" pitchFamily="2" charset="2"/>
              </a:rPr>
              <a:t>                                                </a:t>
            </a:r>
            <a:endParaRPr lang="pt-BR" dirty="0">
              <a:solidFill>
                <a:srgbClr val="FFC000"/>
              </a:solidFill>
            </a:endParaRPr>
          </a:p>
        </p:txBody>
      </p:sp>
      <p:sp>
        <p:nvSpPr>
          <p:cNvPr id="8" name="Hexágono 7">
            <a:extLst>
              <a:ext uri="{FF2B5EF4-FFF2-40B4-BE49-F238E27FC236}">
                <a16:creationId xmlns:a16="http://schemas.microsoft.com/office/drawing/2014/main" id="{A035C0DB-8BB8-5331-6164-BC2E649B1823}"/>
              </a:ext>
            </a:extLst>
          </p:cNvPr>
          <p:cNvSpPr/>
          <p:nvPr/>
        </p:nvSpPr>
        <p:spPr>
          <a:xfrm>
            <a:off x="1993900" y="1485900"/>
            <a:ext cx="7848600" cy="22860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a:extLst>
              <a:ext uri="{FF2B5EF4-FFF2-40B4-BE49-F238E27FC236}">
                <a16:creationId xmlns:a16="http://schemas.microsoft.com/office/drawing/2014/main" id="{D3691D05-158C-BE49-D210-93AE5568B623}"/>
              </a:ext>
            </a:extLst>
          </p:cNvPr>
          <p:cNvSpPr txBox="1"/>
          <p:nvPr/>
        </p:nvSpPr>
        <p:spPr>
          <a:xfrm>
            <a:off x="2997200" y="2305734"/>
            <a:ext cx="6197600" cy="646331"/>
          </a:xfrm>
          <a:prstGeom prst="rect">
            <a:avLst/>
          </a:prstGeom>
          <a:noFill/>
        </p:spPr>
        <p:txBody>
          <a:bodyPr wrap="square" rtlCol="0">
            <a:spAutoFit/>
          </a:bodyPr>
          <a:lstStyle/>
          <a:p>
            <a:pPr marL="0" indent="0">
              <a:buNone/>
            </a:pPr>
            <a:r>
              <a:rPr lang="pt-BR" sz="3600" dirty="0">
                <a:solidFill>
                  <a:srgbClr val="FFC000"/>
                </a:solidFill>
                <a:sym typeface="Wingdings" panose="05000000000000000000" pitchFamily="2" charset="2"/>
              </a:rPr>
              <a:t>Ausentes da discussão até aqui </a:t>
            </a:r>
          </a:p>
        </p:txBody>
      </p:sp>
      <p:sp>
        <p:nvSpPr>
          <p:cNvPr id="11" name="Texto Explicativo: Seta para Baixo 10">
            <a:extLst>
              <a:ext uri="{FF2B5EF4-FFF2-40B4-BE49-F238E27FC236}">
                <a16:creationId xmlns:a16="http://schemas.microsoft.com/office/drawing/2014/main" id="{78C0F178-6215-D79B-597F-E61E472B84D6}"/>
              </a:ext>
            </a:extLst>
          </p:cNvPr>
          <p:cNvSpPr/>
          <p:nvPr/>
        </p:nvSpPr>
        <p:spPr>
          <a:xfrm>
            <a:off x="4038600" y="4330700"/>
            <a:ext cx="4089400" cy="176530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dirty="0">
                <a:solidFill>
                  <a:srgbClr val="FFC000"/>
                </a:solidFill>
                <a:sym typeface="Wingdings" panose="05000000000000000000" pitchFamily="2" charset="2"/>
              </a:rPr>
              <a:t>Perfil de atuação dos ACS</a:t>
            </a:r>
            <a:endParaRPr lang="pt-BR" sz="3200" dirty="0"/>
          </a:p>
        </p:txBody>
      </p:sp>
    </p:spTree>
    <p:extLst>
      <p:ext uri="{BB962C8B-B14F-4D97-AF65-F5344CB8AC3E}">
        <p14:creationId xmlns:p14="http://schemas.microsoft.com/office/powerpoint/2010/main" val="415610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6864" y="0"/>
            <a:ext cx="9481752" cy="827406"/>
          </a:xfrm>
          <a:prstGeom prst="rect">
            <a:avLst/>
          </a:prstGeom>
        </p:spPr>
        <p:txBody>
          <a:bodyPr wrap="square">
            <a:spAutoFit/>
          </a:bodyPr>
          <a:lstStyle/>
          <a:p>
            <a:pPr algn="ctr">
              <a:lnSpc>
                <a:spcPct val="150000"/>
              </a:lnSpc>
              <a:spcAft>
                <a:spcPts val="0"/>
              </a:spcAft>
            </a:pPr>
            <a:r>
              <a:rPr lang="pt-BR" sz="1600" b="1" dirty="0">
                <a:solidFill>
                  <a:srgbClr val="FFC000"/>
                </a:solidFill>
                <a:effectLst/>
                <a:latin typeface="Times New Roman" panose="02020603050405020304" pitchFamily="18" charset="0"/>
                <a:ea typeface="Times New Roman" panose="02020603050405020304" pitchFamily="18" charset="0"/>
              </a:rPr>
              <a:t>Atribuições do AIS em Atenção Primária à Saúde nos Distritos Sanitários Especiais Indígenas</a:t>
            </a:r>
          </a:p>
          <a:p>
            <a:pPr algn="ctr">
              <a:lnSpc>
                <a:spcPct val="150000"/>
              </a:lnSpc>
              <a:spcAft>
                <a:spcPts val="0"/>
              </a:spcAft>
            </a:pPr>
            <a:r>
              <a:rPr lang="pt-BR" sz="1600" b="1" dirty="0">
                <a:solidFill>
                  <a:srgbClr val="FFC000"/>
                </a:solidFill>
                <a:effectLst/>
                <a:latin typeface="Times New Roman" panose="02020603050405020304" pitchFamily="18" charset="0"/>
                <a:ea typeface="Times New Roman" panose="02020603050405020304" pitchFamily="18" charset="0"/>
              </a:rPr>
              <a:t>(Perfil de Atribuições Construído em </a:t>
            </a:r>
            <a:r>
              <a:rPr lang="pt-BR" b="1" u="sng" dirty="0">
                <a:solidFill>
                  <a:srgbClr val="FFFF00"/>
                </a:solidFill>
                <a:effectLst/>
                <a:latin typeface="Times New Roman" panose="02020603050405020304" pitchFamily="18" charset="0"/>
                <a:ea typeface="Times New Roman" panose="02020603050405020304" pitchFamily="18" charset="0"/>
              </a:rPr>
              <a:t>Pesquisa-Ação</a:t>
            </a:r>
            <a:r>
              <a:rPr lang="pt-BR" b="1" u="sng" dirty="0">
                <a:solidFill>
                  <a:srgbClr val="FFC000"/>
                </a:solidFill>
                <a:effectLst/>
                <a:latin typeface="Times New Roman" panose="02020603050405020304" pitchFamily="18" charset="0"/>
                <a:ea typeface="Times New Roman" panose="02020603050405020304" pitchFamily="18" charset="0"/>
              </a:rPr>
              <a:t> </a:t>
            </a:r>
            <a:r>
              <a:rPr lang="pt-BR" sz="1600" b="1" dirty="0">
                <a:solidFill>
                  <a:srgbClr val="FFC000"/>
                </a:solidFill>
                <a:effectLst/>
                <a:latin typeface="Times New Roman" panose="02020603050405020304" pitchFamily="18" charset="0"/>
                <a:ea typeface="Times New Roman" panose="02020603050405020304" pitchFamily="18" charset="0"/>
              </a:rPr>
              <a:t>no Curso CTACIS)</a:t>
            </a:r>
            <a:endParaRPr lang="pt-BR" sz="1600" b="1" dirty="0">
              <a:solidFill>
                <a:srgbClr val="FFC000"/>
              </a:solidFill>
              <a:effectLst/>
              <a:latin typeface="Calibri" panose="020F0502020204030204" pitchFamily="34" charset="0"/>
              <a:ea typeface="Times New Roman" panose="02020603050405020304" pitchFamily="18" charset="0"/>
            </a:endParaRPr>
          </a:p>
        </p:txBody>
      </p:sp>
      <p:graphicFrame>
        <p:nvGraphicFramePr>
          <p:cNvPr id="4" name="Objeto 3"/>
          <p:cNvGraphicFramePr>
            <a:graphicFrameLocks noChangeAspect="1"/>
          </p:cNvGraphicFramePr>
          <p:nvPr/>
        </p:nvGraphicFramePr>
        <p:xfrm>
          <a:off x="0" y="827406"/>
          <a:ext cx="12021953" cy="5701481"/>
        </p:xfrm>
        <a:graphic>
          <a:graphicData uri="http://schemas.openxmlformats.org/presentationml/2006/ole">
            <mc:AlternateContent xmlns:mc="http://schemas.openxmlformats.org/markup-compatibility/2006">
              <mc:Choice xmlns:v="urn:schemas-microsoft-com:vml" Requires="v">
                <p:oleObj name="Document" r:id="rId2" imgW="8854468" imgH="5339776" progId="Word.Document.12">
                  <p:embed/>
                </p:oleObj>
              </mc:Choice>
              <mc:Fallback>
                <p:oleObj name="Document" r:id="rId2" imgW="8854468" imgH="5339776" progId="Word.Document.12">
                  <p:embed/>
                  <p:pic>
                    <p:nvPicPr>
                      <p:cNvPr id="4" name="Objeto 3"/>
                      <p:cNvPicPr/>
                      <p:nvPr/>
                    </p:nvPicPr>
                    <p:blipFill>
                      <a:blip r:embed="rId3"/>
                      <a:stretch>
                        <a:fillRect/>
                      </a:stretch>
                    </p:blipFill>
                    <p:spPr>
                      <a:xfrm>
                        <a:off x="0" y="827406"/>
                        <a:ext cx="12021953" cy="5701481"/>
                      </a:xfrm>
                      <a:prstGeom prst="rect">
                        <a:avLst/>
                      </a:prstGeom>
                    </p:spPr>
                  </p:pic>
                </p:oleObj>
              </mc:Fallback>
            </mc:AlternateContent>
          </a:graphicData>
        </a:graphic>
      </p:graphicFrame>
    </p:spTree>
    <p:extLst>
      <p:ext uri="{BB962C8B-B14F-4D97-AF65-F5344CB8AC3E}">
        <p14:creationId xmlns:p14="http://schemas.microsoft.com/office/powerpoint/2010/main" val="417004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172995" y="255373"/>
          <a:ext cx="11755394" cy="5867615"/>
        </p:xfrm>
        <a:graphic>
          <a:graphicData uri="http://schemas.openxmlformats.org/presentationml/2006/ole">
            <mc:AlternateContent xmlns:mc="http://schemas.openxmlformats.org/markup-compatibility/2006">
              <mc:Choice xmlns:v="urn:schemas-microsoft-com:vml" Requires="v">
                <p:oleObj name="Document" r:id="rId2" imgW="8869082" imgH="5389560" progId="Word.Document.12">
                  <p:embed/>
                </p:oleObj>
              </mc:Choice>
              <mc:Fallback>
                <p:oleObj name="Document" r:id="rId2" imgW="8869082" imgH="5389560" progId="Word.Document.12">
                  <p:embed/>
                  <p:pic>
                    <p:nvPicPr>
                      <p:cNvPr id="2" name="Objeto 1"/>
                      <p:cNvPicPr/>
                      <p:nvPr/>
                    </p:nvPicPr>
                    <p:blipFill>
                      <a:blip r:embed="rId3"/>
                      <a:stretch>
                        <a:fillRect/>
                      </a:stretch>
                    </p:blipFill>
                    <p:spPr>
                      <a:xfrm>
                        <a:off x="172995" y="255373"/>
                        <a:ext cx="11755394" cy="5867615"/>
                      </a:xfrm>
                      <a:prstGeom prst="rect">
                        <a:avLst/>
                      </a:prstGeom>
                    </p:spPr>
                  </p:pic>
                </p:oleObj>
              </mc:Fallback>
            </mc:AlternateContent>
          </a:graphicData>
        </a:graphic>
      </p:graphicFrame>
    </p:spTree>
    <p:extLst>
      <p:ext uri="{BB962C8B-B14F-4D97-AF65-F5344CB8AC3E}">
        <p14:creationId xmlns:p14="http://schemas.microsoft.com/office/powerpoint/2010/main" val="21518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276225" y="-22225"/>
          <a:ext cx="11461750" cy="6880225"/>
        </p:xfrm>
        <a:graphic>
          <a:graphicData uri="http://schemas.openxmlformats.org/presentationml/2006/ole">
            <mc:AlternateContent xmlns:mc="http://schemas.openxmlformats.org/markup-compatibility/2006">
              <mc:Choice xmlns:v="urn:schemas-microsoft-com:vml" Requires="v">
                <p:oleObj name="Document" r:id="rId2" imgW="8869082" imgH="5338800" progId="Word.Document.12">
                  <p:embed/>
                </p:oleObj>
              </mc:Choice>
              <mc:Fallback>
                <p:oleObj name="Document" r:id="rId2" imgW="8869082" imgH="5338800" progId="Word.Document.12">
                  <p:embed/>
                  <p:pic>
                    <p:nvPicPr>
                      <p:cNvPr id="2" name="Objeto 1"/>
                      <p:cNvPicPr/>
                      <p:nvPr/>
                    </p:nvPicPr>
                    <p:blipFill>
                      <a:blip r:embed="rId3"/>
                      <a:stretch>
                        <a:fillRect/>
                      </a:stretch>
                    </p:blipFill>
                    <p:spPr>
                      <a:xfrm>
                        <a:off x="276225" y="-22225"/>
                        <a:ext cx="11461750" cy="6880225"/>
                      </a:xfrm>
                      <a:prstGeom prst="rect">
                        <a:avLst/>
                      </a:prstGeom>
                    </p:spPr>
                  </p:pic>
                </p:oleObj>
              </mc:Fallback>
            </mc:AlternateContent>
          </a:graphicData>
        </a:graphic>
      </p:graphicFrame>
    </p:spTree>
    <p:extLst>
      <p:ext uri="{BB962C8B-B14F-4D97-AF65-F5344CB8AC3E}">
        <p14:creationId xmlns:p14="http://schemas.microsoft.com/office/powerpoint/2010/main" val="337223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nvGraphicFramePr>
        <p:xfrm>
          <a:off x="192088" y="361950"/>
          <a:ext cx="11609387" cy="7027863"/>
        </p:xfrm>
        <a:graphic>
          <a:graphicData uri="http://schemas.openxmlformats.org/presentationml/2006/ole">
            <mc:AlternateContent xmlns:mc="http://schemas.openxmlformats.org/markup-compatibility/2006">
              <mc:Choice xmlns:v="urn:schemas-microsoft-com:vml" Requires="v">
                <p:oleObj name="Document" r:id="rId2" imgW="8869082" imgH="5383080" progId="Word.Document.12">
                  <p:embed/>
                </p:oleObj>
              </mc:Choice>
              <mc:Fallback>
                <p:oleObj name="Document" r:id="rId2" imgW="8869082" imgH="5383080" progId="Word.Document.12">
                  <p:embed/>
                  <p:pic>
                    <p:nvPicPr>
                      <p:cNvPr id="4" name="Objeto 3"/>
                      <p:cNvPicPr/>
                      <p:nvPr/>
                    </p:nvPicPr>
                    <p:blipFill>
                      <a:blip r:embed="rId3"/>
                      <a:stretch>
                        <a:fillRect/>
                      </a:stretch>
                    </p:blipFill>
                    <p:spPr>
                      <a:xfrm>
                        <a:off x="192088" y="361950"/>
                        <a:ext cx="11609387" cy="7027863"/>
                      </a:xfrm>
                      <a:prstGeom prst="rect">
                        <a:avLst/>
                      </a:prstGeom>
                    </p:spPr>
                  </p:pic>
                </p:oleObj>
              </mc:Fallback>
            </mc:AlternateContent>
          </a:graphicData>
        </a:graphic>
      </p:graphicFrame>
    </p:spTree>
    <p:extLst>
      <p:ext uri="{BB962C8B-B14F-4D97-AF65-F5344CB8AC3E}">
        <p14:creationId xmlns:p14="http://schemas.microsoft.com/office/powerpoint/2010/main" val="254864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337751" y="486033"/>
          <a:ext cx="11368217" cy="5972432"/>
        </p:xfrm>
        <a:graphic>
          <a:graphicData uri="http://schemas.openxmlformats.org/presentationml/2006/ole">
            <mc:AlternateContent xmlns:mc="http://schemas.openxmlformats.org/markup-compatibility/2006">
              <mc:Choice xmlns:v="urn:schemas-microsoft-com:vml" Requires="v">
                <p:oleObj name="Document" r:id="rId2" imgW="8869082" imgH="4411800" progId="Word.Document.12">
                  <p:embed/>
                </p:oleObj>
              </mc:Choice>
              <mc:Fallback>
                <p:oleObj name="Document" r:id="rId2" imgW="8869082" imgH="4411800" progId="Word.Document.12">
                  <p:embed/>
                  <p:pic>
                    <p:nvPicPr>
                      <p:cNvPr id="2" name="Objeto 1"/>
                      <p:cNvPicPr/>
                      <p:nvPr/>
                    </p:nvPicPr>
                    <p:blipFill>
                      <a:blip r:embed="rId3"/>
                      <a:stretch>
                        <a:fillRect/>
                      </a:stretch>
                    </p:blipFill>
                    <p:spPr>
                      <a:xfrm>
                        <a:off x="337751" y="486033"/>
                        <a:ext cx="11368217" cy="5972432"/>
                      </a:xfrm>
                      <a:prstGeom prst="rect">
                        <a:avLst/>
                      </a:prstGeom>
                    </p:spPr>
                  </p:pic>
                </p:oleObj>
              </mc:Fallback>
            </mc:AlternateContent>
          </a:graphicData>
        </a:graphic>
      </p:graphicFrame>
    </p:spTree>
    <p:extLst>
      <p:ext uri="{BB962C8B-B14F-4D97-AF65-F5344CB8AC3E}">
        <p14:creationId xmlns:p14="http://schemas.microsoft.com/office/powerpoint/2010/main" val="17991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307975" y="531813"/>
          <a:ext cx="11610975" cy="6156325"/>
        </p:xfrm>
        <a:graphic>
          <a:graphicData uri="http://schemas.openxmlformats.org/presentationml/2006/ole">
            <mc:AlternateContent xmlns:mc="http://schemas.openxmlformats.org/markup-compatibility/2006">
              <mc:Choice xmlns:v="urn:schemas-microsoft-com:vml" Requires="v">
                <p:oleObj name="Document" r:id="rId2" imgW="8869082" imgH="4719600" progId="Word.Document.12">
                  <p:embed/>
                </p:oleObj>
              </mc:Choice>
              <mc:Fallback>
                <p:oleObj name="Document" r:id="rId2" imgW="8869082" imgH="4719600" progId="Word.Document.12">
                  <p:embed/>
                  <p:pic>
                    <p:nvPicPr>
                      <p:cNvPr id="2" name="Objeto 1"/>
                      <p:cNvPicPr/>
                      <p:nvPr/>
                    </p:nvPicPr>
                    <p:blipFill>
                      <a:blip r:embed="rId3"/>
                      <a:stretch>
                        <a:fillRect/>
                      </a:stretch>
                    </p:blipFill>
                    <p:spPr>
                      <a:xfrm>
                        <a:off x="307975" y="531813"/>
                        <a:ext cx="11610975" cy="6156325"/>
                      </a:xfrm>
                      <a:prstGeom prst="rect">
                        <a:avLst/>
                      </a:prstGeom>
                    </p:spPr>
                  </p:pic>
                </p:oleObj>
              </mc:Fallback>
            </mc:AlternateContent>
          </a:graphicData>
        </a:graphic>
      </p:graphicFrame>
    </p:spTree>
    <p:extLst>
      <p:ext uri="{BB962C8B-B14F-4D97-AF65-F5344CB8AC3E}">
        <p14:creationId xmlns:p14="http://schemas.microsoft.com/office/powerpoint/2010/main" val="247940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276225" y="1371600"/>
          <a:ext cx="11610975" cy="3476625"/>
        </p:xfrm>
        <a:graphic>
          <a:graphicData uri="http://schemas.openxmlformats.org/presentationml/2006/ole">
            <mc:AlternateContent xmlns:mc="http://schemas.openxmlformats.org/markup-compatibility/2006">
              <mc:Choice xmlns:v="urn:schemas-microsoft-com:vml" Requires="v">
                <p:oleObj name="Document" r:id="rId2" imgW="8869082" imgH="2662200" progId="Word.Document.12">
                  <p:embed/>
                </p:oleObj>
              </mc:Choice>
              <mc:Fallback>
                <p:oleObj name="Document" r:id="rId2" imgW="8869082" imgH="2662200" progId="Word.Document.12">
                  <p:embed/>
                  <p:pic>
                    <p:nvPicPr>
                      <p:cNvPr id="2" name="Objeto 1"/>
                      <p:cNvPicPr/>
                      <p:nvPr/>
                    </p:nvPicPr>
                    <p:blipFill>
                      <a:blip r:embed="rId3"/>
                      <a:stretch>
                        <a:fillRect/>
                      </a:stretch>
                    </p:blipFill>
                    <p:spPr>
                      <a:xfrm>
                        <a:off x="276225" y="1371600"/>
                        <a:ext cx="11610975" cy="3476625"/>
                      </a:xfrm>
                      <a:prstGeom prst="rect">
                        <a:avLst/>
                      </a:prstGeom>
                    </p:spPr>
                  </p:pic>
                </p:oleObj>
              </mc:Fallback>
            </mc:AlternateContent>
          </a:graphicData>
        </a:graphic>
      </p:graphicFrame>
    </p:spTree>
    <p:extLst>
      <p:ext uri="{BB962C8B-B14F-4D97-AF65-F5344CB8AC3E}">
        <p14:creationId xmlns:p14="http://schemas.microsoft.com/office/powerpoint/2010/main" val="301724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8218" y="392351"/>
            <a:ext cx="10515600" cy="459221"/>
          </a:xfrm>
        </p:spPr>
        <p:txBody>
          <a:bodyPr>
            <a:normAutofit/>
          </a:bodyPr>
          <a:lstStyle/>
          <a:p>
            <a:r>
              <a:rPr lang="pt-BR" sz="2600" dirty="0"/>
              <a:t> </a:t>
            </a:r>
            <a:r>
              <a:rPr lang="pt-BR" sz="2600" b="1" u="sng" dirty="0">
                <a:solidFill>
                  <a:schemeClr val="bg2"/>
                </a:solidFill>
              </a:rPr>
              <a:t>Materiais e Métodos:</a:t>
            </a:r>
          </a:p>
          <a:p>
            <a:endParaRPr lang="pt-BR" sz="2000" b="1" u="sng" dirty="0">
              <a:solidFill>
                <a:srgbClr val="FF0000"/>
              </a:solidFill>
            </a:endParaRPr>
          </a:p>
        </p:txBody>
      </p:sp>
      <p:grpSp>
        <p:nvGrpSpPr>
          <p:cNvPr id="5" name="Agrupar 4">
            <a:extLst>
              <a:ext uri="{FF2B5EF4-FFF2-40B4-BE49-F238E27FC236}">
                <a16:creationId xmlns:a16="http://schemas.microsoft.com/office/drawing/2014/main" id="{79022B1C-C9D3-47E8-8309-6DA44A830868}"/>
              </a:ext>
            </a:extLst>
          </p:cNvPr>
          <p:cNvGrpSpPr/>
          <p:nvPr/>
        </p:nvGrpSpPr>
        <p:grpSpPr>
          <a:xfrm>
            <a:off x="693821" y="1524441"/>
            <a:ext cx="10515600" cy="4252688"/>
            <a:chOff x="268941" y="1713761"/>
            <a:chExt cx="8336600" cy="4252688"/>
          </a:xfrm>
        </p:grpSpPr>
        <p:sp>
          <p:nvSpPr>
            <p:cNvPr id="7" name="Retângulo 6">
              <a:extLst>
                <a:ext uri="{FF2B5EF4-FFF2-40B4-BE49-F238E27FC236}">
                  <a16:creationId xmlns:a16="http://schemas.microsoft.com/office/drawing/2014/main" id="{D75274D6-C0B5-4B75-98C6-6253A994C128}"/>
                </a:ext>
              </a:extLst>
            </p:cNvPr>
            <p:cNvSpPr/>
            <p:nvPr/>
          </p:nvSpPr>
          <p:spPr>
            <a:xfrm>
              <a:off x="268941" y="3081917"/>
              <a:ext cx="2438400" cy="1525942"/>
            </a:xfrm>
            <a:prstGeom prst="rect">
              <a:avLst/>
            </a:prstGeom>
            <a:solidFill>
              <a:schemeClr val="accent6">
                <a:lumMod val="60000"/>
                <a:lumOff val="4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b="1" dirty="0">
                  <a:solidFill>
                    <a:schemeClr val="tx1"/>
                  </a:solidFill>
                  <a:cs typeface="Times New Roman" panose="02020603050405020304" pitchFamily="18" charset="0"/>
                </a:rPr>
                <a:t>ESTUDO EXPLORATÓRIO QUALI-QUANTITATIV</a:t>
              </a:r>
              <a:r>
                <a:rPr lang="pt-BR" dirty="0">
                  <a:solidFill>
                    <a:schemeClr val="tx1"/>
                  </a:solidFill>
                  <a:cs typeface="Times New Roman" panose="02020603050405020304" pitchFamily="18" charset="0"/>
                </a:rPr>
                <a:t>O</a:t>
              </a:r>
            </a:p>
          </p:txBody>
        </p:sp>
        <p:sp>
          <p:nvSpPr>
            <p:cNvPr id="22" name="Retângulo 21">
              <a:extLst>
                <a:ext uri="{FF2B5EF4-FFF2-40B4-BE49-F238E27FC236}">
                  <a16:creationId xmlns:a16="http://schemas.microsoft.com/office/drawing/2014/main" id="{93F5880D-406E-44CF-9518-95E660CEE303}"/>
                </a:ext>
              </a:extLst>
            </p:cNvPr>
            <p:cNvSpPr/>
            <p:nvPr/>
          </p:nvSpPr>
          <p:spPr>
            <a:xfrm>
              <a:off x="3140976" y="2336209"/>
              <a:ext cx="2116246" cy="1077635"/>
            </a:xfrm>
            <a:prstGeom prst="rect">
              <a:avLst/>
            </a:prstGeom>
            <a:solidFill>
              <a:schemeClr val="accent2">
                <a:lumMod val="40000"/>
                <a:lumOff val="6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b="1" dirty="0">
                  <a:solidFill>
                    <a:schemeClr val="tx1"/>
                  </a:solidFill>
                  <a:latin typeface="Times New Roman" panose="02020603050405020304" pitchFamily="18" charset="0"/>
                  <a:cs typeface="Times New Roman" panose="02020603050405020304" pitchFamily="18" charset="0"/>
                </a:rPr>
                <a:t>COMPONENTE QUANTITATIVO </a:t>
              </a:r>
              <a:r>
                <a:rPr lang="pt-BR" dirty="0">
                  <a:solidFill>
                    <a:schemeClr val="tx1"/>
                  </a:solidFill>
                  <a:latin typeface="Times New Roman" panose="02020603050405020304" pitchFamily="18" charset="0"/>
                  <a:cs typeface="Times New Roman" panose="02020603050405020304" pitchFamily="18" charset="0"/>
                </a:rPr>
                <a:t>(perfil sócio demográfico e de saúde</a:t>
              </a:r>
            </a:p>
          </p:txBody>
        </p:sp>
        <p:sp>
          <p:nvSpPr>
            <p:cNvPr id="23" name="Retângulo 22">
              <a:extLst>
                <a:ext uri="{FF2B5EF4-FFF2-40B4-BE49-F238E27FC236}">
                  <a16:creationId xmlns:a16="http://schemas.microsoft.com/office/drawing/2014/main" id="{B32DA5D7-E4B1-4A0E-BB18-DB1BE92DF93C}"/>
                </a:ext>
              </a:extLst>
            </p:cNvPr>
            <p:cNvSpPr/>
            <p:nvPr/>
          </p:nvSpPr>
          <p:spPr>
            <a:xfrm>
              <a:off x="3121446" y="4339885"/>
              <a:ext cx="2178421" cy="622448"/>
            </a:xfrm>
            <a:prstGeom prst="rect">
              <a:avLst/>
            </a:prstGeom>
            <a:solidFill>
              <a:schemeClr val="accent4">
                <a:lumMod val="40000"/>
                <a:lumOff val="6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b="1" dirty="0">
                  <a:solidFill>
                    <a:schemeClr val="tx1"/>
                  </a:solidFill>
                  <a:latin typeface="Times New Roman" panose="02020603050405020304" pitchFamily="18" charset="0"/>
                  <a:cs typeface="Times New Roman" panose="02020603050405020304" pitchFamily="18" charset="0"/>
                </a:rPr>
                <a:t>COMPONENTE QUALITATIVO</a:t>
              </a:r>
            </a:p>
          </p:txBody>
        </p:sp>
        <p:sp>
          <p:nvSpPr>
            <p:cNvPr id="24" name="Retângulo 23">
              <a:extLst>
                <a:ext uri="{FF2B5EF4-FFF2-40B4-BE49-F238E27FC236}">
                  <a16:creationId xmlns:a16="http://schemas.microsoft.com/office/drawing/2014/main" id="{F361FBDD-131A-4227-994C-1A97EB1B7281}"/>
                </a:ext>
              </a:extLst>
            </p:cNvPr>
            <p:cNvSpPr/>
            <p:nvPr/>
          </p:nvSpPr>
          <p:spPr>
            <a:xfrm>
              <a:off x="6096000" y="1713761"/>
              <a:ext cx="2330247" cy="622448"/>
            </a:xfrm>
            <a:prstGeom prst="rect">
              <a:avLst/>
            </a:prstGeom>
            <a:solidFill>
              <a:schemeClr val="accent1">
                <a:lumMod val="20000"/>
                <a:lumOff val="8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dirty="0">
                  <a:solidFill>
                    <a:schemeClr val="tx1"/>
                  </a:solidFill>
                  <a:latin typeface="Times New Roman" panose="02020603050405020304" pitchFamily="18" charset="0"/>
                  <a:cs typeface="Times New Roman" panose="02020603050405020304" pitchFamily="18" charset="0"/>
                </a:rPr>
                <a:t>Inquérito de Base Populacional</a:t>
              </a:r>
            </a:p>
          </p:txBody>
        </p:sp>
        <p:sp>
          <p:nvSpPr>
            <p:cNvPr id="25" name="Retângulo 24">
              <a:extLst>
                <a:ext uri="{FF2B5EF4-FFF2-40B4-BE49-F238E27FC236}">
                  <a16:creationId xmlns:a16="http://schemas.microsoft.com/office/drawing/2014/main" id="{915A2B8A-E61E-4CA7-A00A-51432160D946}"/>
                </a:ext>
              </a:extLst>
            </p:cNvPr>
            <p:cNvSpPr/>
            <p:nvPr/>
          </p:nvSpPr>
          <p:spPr>
            <a:xfrm>
              <a:off x="6104964" y="2619692"/>
              <a:ext cx="2330247" cy="622448"/>
            </a:xfrm>
            <a:prstGeom prst="rect">
              <a:avLst/>
            </a:prstGeom>
            <a:solidFill>
              <a:schemeClr val="accent1">
                <a:lumMod val="20000"/>
                <a:lumOff val="8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dirty="0">
                  <a:solidFill>
                    <a:schemeClr val="tx1"/>
                  </a:solidFill>
                  <a:latin typeface="Times New Roman" panose="02020603050405020304" pitchFamily="18" charset="0"/>
                  <a:cs typeface="Times New Roman" panose="02020603050405020304" pitchFamily="18" charset="0"/>
                </a:rPr>
                <a:t>Dados Secundários </a:t>
              </a:r>
            </a:p>
          </p:txBody>
        </p:sp>
        <p:cxnSp>
          <p:nvCxnSpPr>
            <p:cNvPr id="31" name="Conector reto 30">
              <a:extLst>
                <a:ext uri="{FF2B5EF4-FFF2-40B4-BE49-F238E27FC236}">
                  <a16:creationId xmlns:a16="http://schemas.microsoft.com/office/drawing/2014/main" id="{42DF4086-2CF7-4478-B7EB-AA8E36481D33}"/>
                </a:ext>
              </a:extLst>
            </p:cNvPr>
            <p:cNvCxnSpPr>
              <a:stCxn id="7" idx="3"/>
            </p:cNvCxnSpPr>
            <p:nvPr/>
          </p:nvCxnSpPr>
          <p:spPr>
            <a:xfrm>
              <a:off x="2707341" y="3844888"/>
              <a:ext cx="2599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id="{753F333F-0E19-4B28-B035-E72DF465D715}"/>
                </a:ext>
              </a:extLst>
            </p:cNvPr>
            <p:cNvCxnSpPr>
              <a:cxnSpLocks/>
            </p:cNvCxnSpPr>
            <p:nvPr/>
          </p:nvCxnSpPr>
          <p:spPr>
            <a:xfrm flipV="1">
              <a:off x="2967318" y="2963000"/>
              <a:ext cx="0" cy="8818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CAEFEF78-3C3C-4177-B7B0-54A1D88A72DB}"/>
                </a:ext>
              </a:extLst>
            </p:cNvPr>
            <p:cNvCxnSpPr>
              <a:cxnSpLocks/>
            </p:cNvCxnSpPr>
            <p:nvPr/>
          </p:nvCxnSpPr>
          <p:spPr>
            <a:xfrm flipV="1">
              <a:off x="2967318" y="3844888"/>
              <a:ext cx="0" cy="8062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130050D8-646A-4639-8890-573BEA1B8918}"/>
                </a:ext>
              </a:extLst>
            </p:cNvPr>
            <p:cNvCxnSpPr>
              <a:cxnSpLocks/>
            </p:cNvCxnSpPr>
            <p:nvPr/>
          </p:nvCxnSpPr>
          <p:spPr>
            <a:xfrm>
              <a:off x="2967318" y="2963000"/>
              <a:ext cx="1541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id="{E26CD5D2-F576-44CF-8094-F5A7A52A1D02}"/>
                </a:ext>
              </a:extLst>
            </p:cNvPr>
            <p:cNvCxnSpPr>
              <a:cxnSpLocks/>
              <a:endCxn id="23" idx="1"/>
            </p:cNvCxnSpPr>
            <p:nvPr/>
          </p:nvCxnSpPr>
          <p:spPr>
            <a:xfrm>
              <a:off x="2967318" y="4651109"/>
              <a:ext cx="1541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Retângulo 38">
              <a:extLst>
                <a:ext uri="{FF2B5EF4-FFF2-40B4-BE49-F238E27FC236}">
                  <a16:creationId xmlns:a16="http://schemas.microsoft.com/office/drawing/2014/main" id="{71507C9F-FC9C-4B4F-8D1B-2CAF79542A45}"/>
                </a:ext>
              </a:extLst>
            </p:cNvPr>
            <p:cNvSpPr/>
            <p:nvPr/>
          </p:nvSpPr>
          <p:spPr>
            <a:xfrm>
              <a:off x="6275294" y="3525623"/>
              <a:ext cx="2330247" cy="809564"/>
            </a:xfrm>
            <a:prstGeom prst="rect">
              <a:avLst/>
            </a:prstGeom>
            <a:solidFill>
              <a:schemeClr val="accent3">
                <a:lumMod val="40000"/>
                <a:lumOff val="6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1600" dirty="0">
                  <a:solidFill>
                    <a:schemeClr val="tx1"/>
                  </a:solidFill>
                  <a:latin typeface="Times New Roman" panose="02020603050405020304" pitchFamily="18" charset="0"/>
                  <a:cs typeface="Times New Roman" panose="02020603050405020304" pitchFamily="18" charset="0"/>
                </a:rPr>
                <a:t>Organização dos Serviços (UBSF e Gestão) </a:t>
              </a:r>
            </a:p>
            <a:p>
              <a:pPr algn="ctr"/>
              <a:r>
                <a:rPr lang="pt-BR" sz="1600" dirty="0">
                  <a:solidFill>
                    <a:schemeClr val="tx1"/>
                  </a:solidFill>
                  <a:latin typeface="Times New Roman" panose="02020603050405020304" pitchFamily="18" charset="0"/>
                  <a:cs typeface="Times New Roman" panose="02020603050405020304" pitchFamily="18" charset="0"/>
                </a:rPr>
                <a:t> Itinerário de Cuidados (Usuário)</a:t>
              </a:r>
            </a:p>
          </p:txBody>
        </p:sp>
        <p:sp>
          <p:nvSpPr>
            <p:cNvPr id="40" name="Retângulo 39">
              <a:extLst>
                <a:ext uri="{FF2B5EF4-FFF2-40B4-BE49-F238E27FC236}">
                  <a16:creationId xmlns:a16="http://schemas.microsoft.com/office/drawing/2014/main" id="{88EAC277-7A77-4345-8C91-852F9A146B32}"/>
                </a:ext>
              </a:extLst>
            </p:cNvPr>
            <p:cNvSpPr/>
            <p:nvPr/>
          </p:nvSpPr>
          <p:spPr>
            <a:xfrm>
              <a:off x="6264662" y="4549516"/>
              <a:ext cx="2330247" cy="622448"/>
            </a:xfrm>
            <a:prstGeom prst="rect">
              <a:avLst/>
            </a:prstGeom>
            <a:solidFill>
              <a:schemeClr val="accent3">
                <a:lumMod val="40000"/>
                <a:lumOff val="6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1600" dirty="0">
                <a:solidFill>
                  <a:schemeClr val="tx1"/>
                </a:solidFill>
                <a:latin typeface="Times New Roman" panose="02020603050405020304" pitchFamily="18" charset="0"/>
                <a:cs typeface="Times New Roman" panose="02020603050405020304" pitchFamily="18" charset="0"/>
              </a:endParaRPr>
            </a:p>
            <a:p>
              <a:pPr algn="ctr"/>
              <a:r>
                <a:rPr lang="pt-BR" sz="1400" dirty="0">
                  <a:solidFill>
                    <a:schemeClr val="tx1"/>
                  </a:solidFill>
                  <a:latin typeface="Times New Roman" panose="02020603050405020304" pitchFamily="18" charset="0"/>
                  <a:cs typeface="Times New Roman" panose="02020603050405020304" pitchFamily="18" charset="0"/>
                </a:rPr>
                <a:t>Etnografia Sistema de Autoatenção (Entrevistas e Observação)</a:t>
              </a:r>
            </a:p>
            <a:p>
              <a:pPr algn="ctr"/>
              <a:endParaRPr lang="pt-BR" dirty="0">
                <a:solidFill>
                  <a:schemeClr val="tx1"/>
                </a:solidFill>
                <a:latin typeface="Times New Roman" panose="02020603050405020304" pitchFamily="18" charset="0"/>
                <a:cs typeface="Times New Roman" panose="02020603050405020304" pitchFamily="18" charset="0"/>
              </a:endParaRPr>
            </a:p>
          </p:txBody>
        </p:sp>
        <p:cxnSp>
          <p:nvCxnSpPr>
            <p:cNvPr id="41" name="Conector reto 40">
              <a:extLst>
                <a:ext uri="{FF2B5EF4-FFF2-40B4-BE49-F238E27FC236}">
                  <a16:creationId xmlns:a16="http://schemas.microsoft.com/office/drawing/2014/main" id="{62CFA1A5-DE09-4085-BE45-B492FD4CECF1}"/>
                </a:ext>
              </a:extLst>
            </p:cNvPr>
            <p:cNvCxnSpPr>
              <a:cxnSpLocks/>
            </p:cNvCxnSpPr>
            <p:nvPr/>
          </p:nvCxnSpPr>
          <p:spPr>
            <a:xfrm>
              <a:off x="5237692" y="2936325"/>
              <a:ext cx="6846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AA39C474-1BF1-48CF-B981-6FF590C5C4AA}"/>
                </a:ext>
              </a:extLst>
            </p:cNvPr>
            <p:cNvCxnSpPr>
              <a:cxnSpLocks/>
            </p:cNvCxnSpPr>
            <p:nvPr/>
          </p:nvCxnSpPr>
          <p:spPr>
            <a:xfrm>
              <a:off x="5913372" y="2057484"/>
              <a:ext cx="1826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id="{C744F495-6767-4356-9A2E-D4311017760B}"/>
                </a:ext>
              </a:extLst>
            </p:cNvPr>
            <p:cNvCxnSpPr>
              <a:cxnSpLocks/>
            </p:cNvCxnSpPr>
            <p:nvPr/>
          </p:nvCxnSpPr>
          <p:spPr>
            <a:xfrm flipH="1" flipV="1">
              <a:off x="5913373" y="2057486"/>
              <a:ext cx="4482" cy="8888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id="{9361E7BE-4622-48D7-AB7E-26810D2033EB}"/>
                </a:ext>
              </a:extLst>
            </p:cNvPr>
            <p:cNvCxnSpPr>
              <a:cxnSpLocks/>
            </p:cNvCxnSpPr>
            <p:nvPr/>
          </p:nvCxnSpPr>
          <p:spPr>
            <a:xfrm>
              <a:off x="5922337" y="2936325"/>
              <a:ext cx="1826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ector reto 58">
              <a:extLst>
                <a:ext uri="{FF2B5EF4-FFF2-40B4-BE49-F238E27FC236}">
                  <a16:creationId xmlns:a16="http://schemas.microsoft.com/office/drawing/2014/main" id="{A12FB1BF-E1B1-46F2-9590-50556AA0061B}"/>
                </a:ext>
              </a:extLst>
            </p:cNvPr>
            <p:cNvCxnSpPr>
              <a:cxnSpLocks/>
            </p:cNvCxnSpPr>
            <p:nvPr/>
          </p:nvCxnSpPr>
          <p:spPr>
            <a:xfrm>
              <a:off x="5329005" y="4638046"/>
              <a:ext cx="6846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Conector reto 61">
              <a:extLst>
                <a:ext uri="{FF2B5EF4-FFF2-40B4-BE49-F238E27FC236}">
                  <a16:creationId xmlns:a16="http://schemas.microsoft.com/office/drawing/2014/main" id="{4FB9E200-6CE5-4B39-8966-1659F64E4A2E}"/>
                </a:ext>
              </a:extLst>
            </p:cNvPr>
            <p:cNvCxnSpPr>
              <a:cxnSpLocks/>
            </p:cNvCxnSpPr>
            <p:nvPr/>
          </p:nvCxnSpPr>
          <p:spPr>
            <a:xfrm flipH="1">
              <a:off x="6004685" y="4007307"/>
              <a:ext cx="8965" cy="16314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Retângulo 66">
              <a:extLst>
                <a:ext uri="{FF2B5EF4-FFF2-40B4-BE49-F238E27FC236}">
                  <a16:creationId xmlns:a16="http://schemas.microsoft.com/office/drawing/2014/main" id="{4420427E-91AB-47D9-AFD2-326AF0D36E4A}"/>
                </a:ext>
              </a:extLst>
            </p:cNvPr>
            <p:cNvSpPr/>
            <p:nvPr/>
          </p:nvSpPr>
          <p:spPr>
            <a:xfrm>
              <a:off x="6264661" y="5344001"/>
              <a:ext cx="2330247" cy="622448"/>
            </a:xfrm>
            <a:prstGeom prst="rect">
              <a:avLst/>
            </a:prstGeom>
            <a:solidFill>
              <a:schemeClr val="accent3">
                <a:lumMod val="40000"/>
                <a:lumOff val="60000"/>
              </a:schemeClr>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1600" dirty="0">
                  <a:solidFill>
                    <a:schemeClr val="tx1"/>
                  </a:solidFill>
                  <a:latin typeface="Times New Roman" panose="02020603050405020304" pitchFamily="18" charset="0"/>
                  <a:cs typeface="Times New Roman" panose="02020603050405020304" pitchFamily="18" charset="0"/>
                </a:rPr>
                <a:t>Política de APS Rural (Análise Documental e Entrevistas)</a:t>
              </a:r>
            </a:p>
          </p:txBody>
        </p:sp>
        <p:cxnSp>
          <p:nvCxnSpPr>
            <p:cNvPr id="68" name="Conector reto 67">
              <a:extLst>
                <a:ext uri="{FF2B5EF4-FFF2-40B4-BE49-F238E27FC236}">
                  <a16:creationId xmlns:a16="http://schemas.microsoft.com/office/drawing/2014/main" id="{08F74F22-5361-4645-816D-26293840143D}"/>
                </a:ext>
              </a:extLst>
            </p:cNvPr>
            <p:cNvCxnSpPr/>
            <p:nvPr/>
          </p:nvCxnSpPr>
          <p:spPr>
            <a:xfrm>
              <a:off x="6015317" y="4007307"/>
              <a:ext cx="2599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Conector reto 68">
              <a:extLst>
                <a:ext uri="{FF2B5EF4-FFF2-40B4-BE49-F238E27FC236}">
                  <a16:creationId xmlns:a16="http://schemas.microsoft.com/office/drawing/2014/main" id="{A0C7563D-109A-4E27-B282-93F4573A0A0A}"/>
                </a:ext>
              </a:extLst>
            </p:cNvPr>
            <p:cNvCxnSpPr/>
            <p:nvPr/>
          </p:nvCxnSpPr>
          <p:spPr>
            <a:xfrm>
              <a:off x="6013650" y="4872998"/>
              <a:ext cx="2599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Conector reto 69">
              <a:extLst>
                <a:ext uri="{FF2B5EF4-FFF2-40B4-BE49-F238E27FC236}">
                  <a16:creationId xmlns:a16="http://schemas.microsoft.com/office/drawing/2014/main" id="{B79C528F-5B01-4B64-97E9-7272660E6163}"/>
                </a:ext>
              </a:extLst>
            </p:cNvPr>
            <p:cNvCxnSpPr/>
            <p:nvPr/>
          </p:nvCxnSpPr>
          <p:spPr>
            <a:xfrm>
              <a:off x="6015317" y="5638800"/>
              <a:ext cx="259977"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3396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330200" y="339725"/>
          <a:ext cx="11312525" cy="5816600"/>
        </p:xfrm>
        <a:graphic>
          <a:graphicData uri="http://schemas.openxmlformats.org/presentationml/2006/ole">
            <mc:AlternateContent xmlns:mc="http://schemas.openxmlformats.org/markup-compatibility/2006">
              <mc:Choice xmlns:v="urn:schemas-microsoft-com:vml" Requires="v">
                <p:oleObj name="Document" r:id="rId2" imgW="8869082" imgH="4578480" progId="Word.Document.12">
                  <p:embed/>
                </p:oleObj>
              </mc:Choice>
              <mc:Fallback>
                <p:oleObj name="Document" r:id="rId2" imgW="8869082" imgH="4578480" progId="Word.Document.12">
                  <p:embed/>
                  <p:pic>
                    <p:nvPicPr>
                      <p:cNvPr id="2" name="Objeto 1"/>
                      <p:cNvPicPr/>
                      <p:nvPr/>
                    </p:nvPicPr>
                    <p:blipFill>
                      <a:blip r:embed="rId3"/>
                      <a:stretch>
                        <a:fillRect/>
                      </a:stretch>
                    </p:blipFill>
                    <p:spPr>
                      <a:xfrm>
                        <a:off x="330200" y="339725"/>
                        <a:ext cx="11312525" cy="5816600"/>
                      </a:xfrm>
                      <a:prstGeom prst="rect">
                        <a:avLst/>
                      </a:prstGeom>
                    </p:spPr>
                  </p:pic>
                </p:oleObj>
              </mc:Fallback>
            </mc:AlternateContent>
          </a:graphicData>
        </a:graphic>
      </p:graphicFrame>
    </p:spTree>
    <p:extLst>
      <p:ext uri="{BB962C8B-B14F-4D97-AF65-F5344CB8AC3E}">
        <p14:creationId xmlns:p14="http://schemas.microsoft.com/office/powerpoint/2010/main" val="28355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382588" y="1106488"/>
          <a:ext cx="11312525" cy="2146300"/>
        </p:xfrm>
        <a:graphic>
          <a:graphicData uri="http://schemas.openxmlformats.org/presentationml/2006/ole">
            <mc:AlternateContent xmlns:mc="http://schemas.openxmlformats.org/markup-compatibility/2006">
              <mc:Choice xmlns:v="urn:schemas-microsoft-com:vml" Requires="v">
                <p:oleObj name="Document" r:id="rId2" imgW="8869082" imgH="1690560" progId="Word.Document.12">
                  <p:embed/>
                </p:oleObj>
              </mc:Choice>
              <mc:Fallback>
                <p:oleObj name="Document" r:id="rId2" imgW="8869082" imgH="1690560" progId="Word.Document.12">
                  <p:embed/>
                  <p:pic>
                    <p:nvPicPr>
                      <p:cNvPr id="2" name="Objeto 1"/>
                      <p:cNvPicPr/>
                      <p:nvPr/>
                    </p:nvPicPr>
                    <p:blipFill>
                      <a:blip r:embed="rId3"/>
                      <a:stretch>
                        <a:fillRect/>
                      </a:stretch>
                    </p:blipFill>
                    <p:spPr>
                      <a:xfrm>
                        <a:off x="382588" y="1106488"/>
                        <a:ext cx="11312525" cy="2146300"/>
                      </a:xfrm>
                      <a:prstGeom prst="rect">
                        <a:avLst/>
                      </a:prstGeom>
                    </p:spPr>
                  </p:pic>
                </p:oleObj>
              </mc:Fallback>
            </mc:AlternateContent>
          </a:graphicData>
        </a:graphic>
      </p:graphicFrame>
    </p:spTree>
    <p:extLst>
      <p:ext uri="{BB962C8B-B14F-4D97-AF65-F5344CB8AC3E}">
        <p14:creationId xmlns:p14="http://schemas.microsoft.com/office/powerpoint/2010/main" val="3638520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744151" y="62086"/>
            <a:ext cx="7258035" cy="10819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chemeClr val="bg2"/>
                </a:solidFill>
                <a:latin typeface="+mn-lt"/>
              </a:rPr>
              <a:t>Cenas Rotineiras da equipe da UBSF no Território</a:t>
            </a:r>
          </a:p>
        </p:txBody>
      </p:sp>
      <p:pic>
        <p:nvPicPr>
          <p:cNvPr id="2" name="Imagem 1"/>
          <p:cNvPicPr>
            <a:picLocks noChangeAspect="1"/>
          </p:cNvPicPr>
          <p:nvPr/>
        </p:nvPicPr>
        <p:blipFill>
          <a:blip r:embed="rId2"/>
          <a:stretch>
            <a:fillRect/>
          </a:stretch>
        </p:blipFill>
        <p:spPr>
          <a:xfrm>
            <a:off x="425621" y="1432560"/>
            <a:ext cx="6222203" cy="4169169"/>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560" y="1456449"/>
            <a:ext cx="4915246" cy="4169169"/>
          </a:xfrm>
          <a:prstGeom prst="rect">
            <a:avLst/>
          </a:prstGeom>
        </p:spPr>
      </p:pic>
      <p:sp>
        <p:nvSpPr>
          <p:cNvPr id="3" name="Espaço Reservado para Conteúdo 2"/>
          <p:cNvSpPr>
            <a:spLocks noGrp="1"/>
          </p:cNvSpPr>
          <p:nvPr>
            <p:ph idx="1"/>
          </p:nvPr>
        </p:nvSpPr>
        <p:spPr>
          <a:xfrm>
            <a:off x="6373169" y="5181599"/>
            <a:ext cx="5393209" cy="420130"/>
          </a:xfrm>
        </p:spPr>
        <p:txBody>
          <a:bodyPr>
            <a:normAutofit lnSpcReduction="10000"/>
          </a:bodyPr>
          <a:lstStyle/>
          <a:p>
            <a:pPr marL="0" indent="0" algn="r">
              <a:buNone/>
            </a:pPr>
            <a:r>
              <a:rPr lang="pt-BR" sz="2400" b="1" dirty="0">
                <a:solidFill>
                  <a:srgbClr val="FF0000"/>
                </a:solidFill>
              </a:rPr>
              <a:t>Obrigado!</a:t>
            </a:r>
          </a:p>
          <a:p>
            <a:pPr marL="0" indent="0" algn="ctr">
              <a:buNone/>
            </a:pPr>
            <a:endParaRPr lang="pt-BR" sz="4400" b="1" dirty="0">
              <a:solidFill>
                <a:schemeClr val="accent1">
                  <a:lumMod val="75000"/>
                </a:schemeClr>
              </a:solidFill>
            </a:endParaRPr>
          </a:p>
          <a:p>
            <a:pPr marL="0" indent="0" algn="ctr">
              <a:buNone/>
            </a:pPr>
            <a:endParaRPr lang="pt-BR" sz="4400" b="1" dirty="0">
              <a:solidFill>
                <a:schemeClr val="accent1">
                  <a:lumMod val="75000"/>
                </a:schemeClr>
              </a:solidFill>
            </a:endParaRPr>
          </a:p>
        </p:txBody>
      </p:sp>
      <p:pic>
        <p:nvPicPr>
          <p:cNvPr id="5" name="Picture 2" descr="Imagem relacionada">
            <a:extLst>
              <a:ext uri="{FF2B5EF4-FFF2-40B4-BE49-F238E27FC236}">
                <a16:creationId xmlns:a16="http://schemas.microsoft.com/office/drawing/2014/main" id="{DC063656-E2E0-F446-5103-BBBC29D2E2D7}"/>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7000" b="71000" l="750" r="97500">
                        <a14:foregroundMark x1="6500" y1="34750" x2="6500" y2="34750"/>
                        <a14:foregroundMark x1="750" y1="44500" x2="750" y2="44500"/>
                        <a14:foregroundMark x1="22750" y1="71000" x2="22750" y2="71000"/>
                        <a14:foregroundMark x1="69000" y1="63000" x2="69000" y2="63000"/>
                        <a14:foregroundMark x1="72250" y1="67750" x2="72250" y2="67750"/>
                        <a14:foregroundMark x1="85000" y1="67000" x2="85000" y2="67000"/>
                        <a14:foregroundMark x1="89500" y1="67750" x2="89500" y2="67750"/>
                        <a14:foregroundMark x1="93500" y1="67000" x2="93500" y2="67000"/>
                        <a14:foregroundMark x1="94000" y1="67000" x2="94000" y2="67000"/>
                        <a14:foregroundMark x1="97500" y1="68250" x2="97500" y2="68250"/>
                        <a14:foregroundMark x1="91000" y1="67000" x2="91000" y2="67000"/>
                        <a14:foregroundMark x1="70000" y1="37000" x2="70000" y2="37000"/>
                        <a14:foregroundMark x1="70000" y1="37000" x2="70000" y2="37000"/>
                        <a14:foregroundMark x1="68750" y1="35250" x2="68750" y2="35250"/>
                        <a14:foregroundMark x1="73500" y1="43750" x2="73500" y2="43750"/>
                        <a14:foregroundMark x1="88250" y1="32500" x2="88250" y2="34000"/>
                        <a14:foregroundMark x1="59000" y1="39000" x2="59000" y2="39000"/>
                        <a14:foregroundMark x1="53750" y1="40250" x2="53750" y2="40250"/>
                        <a14:backgroundMark x1="88750" y1="67500" x2="88750" y2="67500"/>
                        <a14:backgroundMark x1="96000" y1="67500" x2="96000" y2="67500"/>
                        <a14:backgroundMark x1="97250" y1="67750" x2="97250" y2="67750"/>
                        <a14:backgroundMark x1="89000" y1="67500" x2="89000" y2="67500"/>
                        <a14:backgroundMark x1="81000" y1="67750" x2="81000" y2="67750"/>
                        <a14:backgroundMark x1="67500" y1="68500" x2="67500" y2="68500"/>
                        <a14:backgroundMark x1="62500" y1="68500" x2="62500" y2="68500"/>
                        <a14:backgroundMark x1="61000" y1="67000" x2="61000" y2="67000"/>
                        <a14:backgroundMark x1="76500" y1="68500" x2="76500" y2="68500"/>
                        <a14:backgroundMark x1="73500" y1="68250" x2="73500" y2="68250"/>
                        <a14:backgroundMark x1="72750" y1="68250" x2="72750" y2="68250"/>
                        <a14:backgroundMark x1="68000" y1="63250" x2="68000" y2="63250"/>
                        <a14:backgroundMark x1="72250" y1="69500" x2="72250" y2="69500"/>
                        <a14:backgroundMark x1="80500" y1="65750" x2="82500" y2="66250"/>
                        <a14:backgroundMark x1="92250" y1="67500" x2="92250" y2="67500"/>
                        <a14:backgroundMark x1="96000" y1="67750" x2="96000" y2="67750"/>
                        <a14:backgroundMark x1="96750" y1="68500" x2="96750" y2="68500"/>
                      </a14:backgroundRemoval>
                    </a14:imgEffect>
                  </a14:imgLayer>
                </a14:imgProps>
              </a:ext>
              <a:ext uri="{28A0092B-C50C-407E-A947-70E740481C1C}">
                <a14:useLocalDpi xmlns:a14="http://schemas.microsoft.com/office/drawing/2010/main" val="0"/>
              </a:ext>
            </a:extLst>
          </a:blip>
          <a:srcRect t="21650" b="23540"/>
          <a:stretch/>
        </p:blipFill>
        <p:spPr bwMode="auto">
          <a:xfrm>
            <a:off x="11095714" y="62086"/>
            <a:ext cx="1656184" cy="90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4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54ED5-6254-4151-79D7-9D94E113D27B}"/>
              </a:ext>
            </a:extLst>
          </p:cNvPr>
          <p:cNvSpPr>
            <a:spLocks noGrp="1"/>
          </p:cNvSpPr>
          <p:nvPr>
            <p:ph type="title"/>
          </p:nvPr>
        </p:nvSpPr>
        <p:spPr>
          <a:xfrm>
            <a:off x="1031240" y="2684938"/>
            <a:ext cx="10515600" cy="13255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isometricOffAxis1Right"/>
            <a:lightRig rig="threePt" dir="t"/>
          </a:scene3d>
        </p:spPr>
        <p:txBody>
          <a:bodyPr>
            <a:normAutofit/>
          </a:bodyPr>
          <a:lstStyle/>
          <a:p>
            <a:pPr algn="ctr"/>
            <a:r>
              <a:rPr lang="pt-BR" sz="5400" b="1" dirty="0">
                <a:solidFill>
                  <a:schemeClr val="accent2">
                    <a:lumMod val="75000"/>
                  </a:schemeClr>
                </a:solidFill>
              </a:rPr>
              <a:t>ALGUNS RESULTADOS</a:t>
            </a:r>
          </a:p>
        </p:txBody>
      </p:sp>
      <p:pic>
        <p:nvPicPr>
          <p:cNvPr id="4" name="Picture 2" descr="Imagem relacionada">
            <a:extLst>
              <a:ext uri="{FF2B5EF4-FFF2-40B4-BE49-F238E27FC236}">
                <a16:creationId xmlns:a16="http://schemas.microsoft.com/office/drawing/2014/main" id="{DCBB813D-A179-F911-D509-3E58034DD5D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7000" b="71000" l="750" r="97500">
                        <a14:foregroundMark x1="6500" y1="34750" x2="6500" y2="34750"/>
                        <a14:foregroundMark x1="750" y1="44500" x2="750" y2="44500"/>
                        <a14:foregroundMark x1="22750" y1="71000" x2="22750" y2="71000"/>
                        <a14:foregroundMark x1="69000" y1="63000" x2="69000" y2="63000"/>
                        <a14:foregroundMark x1="72250" y1="67750" x2="72250" y2="67750"/>
                        <a14:foregroundMark x1="85000" y1="67000" x2="85000" y2="67000"/>
                        <a14:foregroundMark x1="89500" y1="67750" x2="89500" y2="67750"/>
                        <a14:foregroundMark x1="93500" y1="67000" x2="93500" y2="67000"/>
                        <a14:foregroundMark x1="94000" y1="67000" x2="94000" y2="67000"/>
                        <a14:foregroundMark x1="97500" y1="68250" x2="97500" y2="68250"/>
                        <a14:foregroundMark x1="91000" y1="67000" x2="91000" y2="67000"/>
                        <a14:foregroundMark x1="70000" y1="37000" x2="70000" y2="37000"/>
                        <a14:foregroundMark x1="70000" y1="37000" x2="70000" y2="37000"/>
                        <a14:foregroundMark x1="68750" y1="35250" x2="68750" y2="35250"/>
                        <a14:foregroundMark x1="73500" y1="43750" x2="73500" y2="43750"/>
                        <a14:foregroundMark x1="88250" y1="32500" x2="88250" y2="34000"/>
                        <a14:foregroundMark x1="59000" y1="39000" x2="59000" y2="39000"/>
                        <a14:foregroundMark x1="53750" y1="40250" x2="53750" y2="40250"/>
                        <a14:backgroundMark x1="88750" y1="67500" x2="88750" y2="67500"/>
                        <a14:backgroundMark x1="96000" y1="67500" x2="96000" y2="67500"/>
                        <a14:backgroundMark x1="97250" y1="67750" x2="97250" y2="67750"/>
                        <a14:backgroundMark x1="89000" y1="67500" x2="89000" y2="67500"/>
                        <a14:backgroundMark x1="81000" y1="67750" x2="81000" y2="67750"/>
                        <a14:backgroundMark x1="67500" y1="68500" x2="67500" y2="68500"/>
                        <a14:backgroundMark x1="62500" y1="68500" x2="62500" y2="68500"/>
                        <a14:backgroundMark x1="61000" y1="67000" x2="61000" y2="67000"/>
                        <a14:backgroundMark x1="76500" y1="68500" x2="76500" y2="68500"/>
                        <a14:backgroundMark x1="73500" y1="68250" x2="73500" y2="68250"/>
                        <a14:backgroundMark x1="72750" y1="68250" x2="72750" y2="68250"/>
                        <a14:backgroundMark x1="68000" y1="63250" x2="68000" y2="63250"/>
                        <a14:backgroundMark x1="72250" y1="69500" x2="72250" y2="69500"/>
                        <a14:backgroundMark x1="80500" y1="65750" x2="82500" y2="66250"/>
                        <a14:backgroundMark x1="92250" y1="67500" x2="92250" y2="67500"/>
                        <a14:backgroundMark x1="96000" y1="67750" x2="96000" y2="67750"/>
                        <a14:backgroundMark x1="96750" y1="68500" x2="96750" y2="68500"/>
                      </a14:backgroundRemoval>
                    </a14:imgEffect>
                  </a14:imgLayer>
                </a14:imgProps>
              </a:ext>
              <a:ext uri="{28A0092B-C50C-407E-A947-70E740481C1C}">
                <a14:useLocalDpi xmlns:a14="http://schemas.microsoft.com/office/drawing/2010/main" val="0"/>
              </a:ext>
            </a:extLst>
          </a:blip>
          <a:srcRect t="21650" b="23540"/>
          <a:stretch/>
        </p:blipFill>
        <p:spPr bwMode="auto">
          <a:xfrm>
            <a:off x="10396786" y="121920"/>
            <a:ext cx="1632654" cy="90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09CC2-1F95-D876-310A-5083B7159AD0}"/>
              </a:ext>
            </a:extLst>
          </p:cNvPr>
          <p:cNvSpPr>
            <a:spLocks noGrp="1"/>
          </p:cNvSpPr>
          <p:nvPr>
            <p:ph type="title"/>
          </p:nvPr>
        </p:nvSpPr>
        <p:spPr>
          <a:xfrm>
            <a:off x="449580" y="0"/>
            <a:ext cx="10515600" cy="661035"/>
          </a:xfrm>
        </p:spPr>
        <p:txBody>
          <a:bodyPr>
            <a:normAutofit/>
          </a:bodyPr>
          <a:lstStyle/>
          <a:p>
            <a:pPr algn="ctr"/>
            <a:r>
              <a:rPr lang="pt-BR" sz="1800" dirty="0">
                <a:solidFill>
                  <a:schemeClr val="bg2"/>
                </a:solidFill>
                <a:effectLst/>
                <a:latin typeface="Times New Roman" panose="02020603050405020304" pitchFamily="18" charset="0"/>
                <a:ea typeface="Calibri" panose="020F0502020204030204" pitchFamily="34" charset="0"/>
              </a:rPr>
              <a:t> </a:t>
            </a:r>
            <a:r>
              <a:rPr lang="pt-BR" sz="2000" dirty="0">
                <a:solidFill>
                  <a:schemeClr val="accent2">
                    <a:lumMod val="60000"/>
                    <a:lumOff val="40000"/>
                  </a:schemeClr>
                </a:solidFill>
                <a:effectLst/>
                <a:latin typeface="Times New Roman" panose="02020603050405020304" pitchFamily="18" charset="0"/>
                <a:ea typeface="Calibri" panose="020F0502020204030204" pitchFamily="34" charset="0"/>
              </a:rPr>
              <a:t>Fluxo geral de atendimento ao usuário atendido na UBSF </a:t>
            </a:r>
            <a:endParaRPr lang="pt-BR" sz="3100" dirty="0">
              <a:solidFill>
                <a:schemeClr val="accent2">
                  <a:lumMod val="60000"/>
                  <a:lumOff val="40000"/>
                </a:schemeClr>
              </a:solidFill>
            </a:endParaRPr>
          </a:p>
        </p:txBody>
      </p:sp>
      <p:pic>
        <p:nvPicPr>
          <p:cNvPr id="4" name="Espaço Reservado para Conteúdo 3">
            <a:extLst>
              <a:ext uri="{FF2B5EF4-FFF2-40B4-BE49-F238E27FC236}">
                <a16:creationId xmlns:a16="http://schemas.microsoft.com/office/drawing/2014/main" id="{D16E2916-D2B6-7E0E-A9E9-9854C27D2C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448" y="528322"/>
            <a:ext cx="9228631" cy="4733253"/>
          </a:xfrm>
          <a:prstGeom prst="rect">
            <a:avLst/>
          </a:prstGeom>
          <a:noFill/>
          <a:ln>
            <a:noFill/>
          </a:ln>
        </p:spPr>
      </p:pic>
      <p:pic>
        <p:nvPicPr>
          <p:cNvPr id="2049" name="Imagem 3" descr="Ícone&#10;&#10;Descrição gerada automaticamente">
            <a:extLst>
              <a:ext uri="{FF2B5EF4-FFF2-40B4-BE49-F238E27FC236}">
                <a16:creationId xmlns:a16="http://schemas.microsoft.com/office/drawing/2014/main" id="{97DD9FFA-DCE5-01B3-4ECA-8F02F9BD6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 y="5374640"/>
            <a:ext cx="431800" cy="6731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 de Texto 2">
            <a:extLst>
              <a:ext uri="{FF2B5EF4-FFF2-40B4-BE49-F238E27FC236}">
                <a16:creationId xmlns:a16="http://schemas.microsoft.com/office/drawing/2014/main" id="{3863A488-E746-9CD9-AE8A-1AD00D9D588B}"/>
              </a:ext>
            </a:extLst>
          </p:cNvPr>
          <p:cNvSpPr txBox="1">
            <a:spLocks noChangeArrowheads="1"/>
          </p:cNvSpPr>
          <p:nvPr/>
        </p:nvSpPr>
        <p:spPr bwMode="auto">
          <a:xfrm>
            <a:off x="787718" y="5423853"/>
            <a:ext cx="4244975" cy="5794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t>
            </a:r>
            <a:r>
              <a:rPr kumimoji="0" lang="pt-BR" altLang="pt-BR"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pt-BR" sz="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cio de um processo</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Atividade dentro de um processo</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Decisão/ divisão dentro de um processo</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6" name="Text Box 3">
            <a:extLst>
              <a:ext uri="{FF2B5EF4-FFF2-40B4-BE49-F238E27FC236}">
                <a16:creationId xmlns:a16="http://schemas.microsoft.com/office/drawing/2014/main" id="{230C1552-AB38-9B72-9740-A256A403A6C3}"/>
              </a:ext>
            </a:extLst>
          </p:cNvPr>
          <p:cNvSpPr txBox="1">
            <a:spLocks noChangeArrowheads="1"/>
          </p:cNvSpPr>
          <p:nvPr/>
        </p:nvSpPr>
        <p:spPr bwMode="auto">
          <a:xfrm>
            <a:off x="5265827" y="5390087"/>
            <a:ext cx="5638800" cy="9395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Consulta médica (livre demanda e consulta programada)</a:t>
            </a:r>
            <a:endParaRPr kumimoji="0" lang="pt-BR" altLang="pt-B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Consulta de enfermagem (livre demanda e consulta programada)</a:t>
            </a:r>
            <a:endParaRPr kumimoji="0" lang="pt-BR" altLang="pt-B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Consulta odontológica (agendada ou por demanda espontânea) </a:t>
            </a:r>
            <a:endParaRPr kumimoji="0" lang="pt-BR" altLang="pt-B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Assistência farmacêutica: realizada em atendimento à prescrição médica ou com base em programas de saúde com protocolo específico de dispensação de medicamentos e outros insumos</a:t>
            </a:r>
            <a:endParaRPr kumimoji="0" lang="pt-BR" altLang="pt-BR" sz="1000" b="0" i="0" u="none" strike="noStrike" cap="none" normalizeH="0" baseline="0" dirty="0">
              <a:ln>
                <a:noFill/>
              </a:ln>
              <a:solidFill>
                <a:schemeClr val="tx1"/>
              </a:solidFill>
              <a:effectLst/>
            </a:endParaRPr>
          </a:p>
        </p:txBody>
      </p:sp>
      <p:sp>
        <p:nvSpPr>
          <p:cNvPr id="8" name="Rectangle 7">
            <a:extLst>
              <a:ext uri="{FF2B5EF4-FFF2-40B4-BE49-F238E27FC236}">
                <a16:creationId xmlns:a16="http://schemas.microsoft.com/office/drawing/2014/main" id="{1CF2E669-86E9-5ED2-9B36-51FDFFBEBB9A}"/>
              </a:ext>
            </a:extLst>
          </p:cNvPr>
          <p:cNvSpPr>
            <a:spLocks noChangeArrowheads="1"/>
          </p:cNvSpPr>
          <p:nvPr/>
        </p:nvSpPr>
        <p:spPr bwMode="auto">
          <a:xfrm>
            <a:off x="233680" y="53746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9" name="Rectangle 8">
            <a:extLst>
              <a:ext uri="{FF2B5EF4-FFF2-40B4-BE49-F238E27FC236}">
                <a16:creationId xmlns:a16="http://schemas.microsoft.com/office/drawing/2014/main" id="{71C47680-27E3-E7B6-CAA5-08BB51555411}"/>
              </a:ext>
            </a:extLst>
          </p:cNvPr>
          <p:cNvSpPr>
            <a:spLocks noChangeArrowheads="1"/>
          </p:cNvSpPr>
          <p:nvPr/>
        </p:nvSpPr>
        <p:spPr bwMode="auto">
          <a:xfrm>
            <a:off x="233680" y="5310791"/>
            <a:ext cx="50321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pt-BR" altLang="pt-B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9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9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9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Fonte: elabora</a:t>
            </a:r>
            <a:r>
              <a:rPr kumimoji="0" lang="pt-BR" altLang="pt-B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ão dos autores, com base na observa</a:t>
            </a:r>
            <a:r>
              <a:rPr kumimoji="0" lang="pt-BR" altLang="pt-B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pt-BR" altLang="pt-BR"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ão da rotina e depoimento de profissionais da UBSF</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661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90502808"/>
              </p:ext>
            </p:extLst>
          </p:nvPr>
        </p:nvGraphicFramePr>
        <p:xfrm>
          <a:off x="1666240" y="1"/>
          <a:ext cx="7081520" cy="6814257"/>
        </p:xfrm>
        <a:graphic>
          <a:graphicData uri="http://schemas.openxmlformats.org/presentationml/2006/ole">
            <mc:AlternateContent xmlns:mc="http://schemas.openxmlformats.org/markup-compatibility/2006">
              <mc:Choice xmlns:v="urn:schemas-microsoft-com:vml" Requires="v">
                <p:oleObj name="Document" r:id="rId2" imgW="5943600" imgH="6985000" progId="Word.Document.12">
                  <p:embed/>
                </p:oleObj>
              </mc:Choice>
              <mc:Fallback>
                <p:oleObj name="Document" r:id="rId2" imgW="5943600" imgH="6985000" progId="Word.Document.12">
                  <p:embed/>
                  <p:pic>
                    <p:nvPicPr>
                      <p:cNvPr id="4" name="Object 3"/>
                      <p:cNvPicPr/>
                      <p:nvPr/>
                    </p:nvPicPr>
                    <p:blipFill>
                      <a:blip r:embed="rId3"/>
                      <a:stretch>
                        <a:fillRect/>
                      </a:stretch>
                    </p:blipFill>
                    <p:spPr>
                      <a:xfrm>
                        <a:off x="1666240" y="1"/>
                        <a:ext cx="7081520" cy="6814257"/>
                      </a:xfrm>
                      <a:prstGeom prst="rect">
                        <a:avLst/>
                      </a:prstGeom>
                    </p:spPr>
                  </p:pic>
                </p:oleObj>
              </mc:Fallback>
            </mc:AlternateContent>
          </a:graphicData>
        </a:graphic>
      </p:graphicFrame>
      <p:sp>
        <p:nvSpPr>
          <p:cNvPr id="5" name="TextBox 4"/>
          <p:cNvSpPr txBox="1"/>
          <p:nvPr/>
        </p:nvSpPr>
        <p:spPr>
          <a:xfrm>
            <a:off x="8503921" y="1154817"/>
            <a:ext cx="3771146" cy="3662541"/>
          </a:xfrm>
          <a:prstGeom prst="rect">
            <a:avLst/>
          </a:prstGeom>
          <a:noFill/>
        </p:spPr>
        <p:txBody>
          <a:bodyPr wrap="square" rtlCol="0">
            <a:spAutoFit/>
          </a:bodyPr>
          <a:lstStyle/>
          <a:p>
            <a:pPr algn="ctr"/>
            <a:r>
              <a:rPr lang="en-US" sz="3200" b="1" dirty="0">
                <a:solidFill>
                  <a:schemeClr val="bg1"/>
                </a:solidFill>
              </a:rPr>
              <a:t>Atenção Pré-natal</a:t>
            </a:r>
          </a:p>
          <a:p>
            <a:pPr algn="ctr"/>
            <a:r>
              <a:rPr lang="en-US" sz="3200" b="1" dirty="0">
                <a:solidFill>
                  <a:schemeClr val="bg1"/>
                </a:solidFill>
              </a:rPr>
              <a:t> na UBSF</a:t>
            </a:r>
          </a:p>
          <a:p>
            <a:endParaRPr lang="en-US" sz="3200" b="1" dirty="0">
              <a:solidFill>
                <a:schemeClr val="bg1"/>
              </a:solidFill>
            </a:endParaRPr>
          </a:p>
          <a:p>
            <a:endParaRPr lang="en-US" sz="3200" b="1" dirty="0">
              <a:solidFill>
                <a:schemeClr val="bg1"/>
              </a:solidFill>
            </a:endParaRPr>
          </a:p>
          <a:p>
            <a:pPr algn="ctr"/>
            <a:r>
              <a:rPr lang="en-US" sz="2400" dirty="0">
                <a:solidFill>
                  <a:srgbClr val="FFC000"/>
                </a:solidFill>
              </a:rPr>
              <a:t>Pesquisa Avaliativa</a:t>
            </a:r>
          </a:p>
          <a:p>
            <a:pPr algn="ctr"/>
            <a:r>
              <a:rPr lang="en-US" sz="2400" dirty="0">
                <a:solidFill>
                  <a:srgbClr val="FFC000"/>
                </a:solidFill>
              </a:rPr>
              <a:t> Documental </a:t>
            </a:r>
          </a:p>
          <a:p>
            <a:pPr algn="ctr"/>
            <a:r>
              <a:rPr lang="en-US" sz="2400" dirty="0">
                <a:solidFill>
                  <a:srgbClr val="FFC000"/>
                </a:solidFill>
              </a:rPr>
              <a:t>e Observacional</a:t>
            </a:r>
          </a:p>
          <a:p>
            <a:pPr algn="ctr"/>
            <a:endParaRPr lang="en-US" sz="3200" b="1" dirty="0">
              <a:solidFill>
                <a:schemeClr val="bg1"/>
              </a:solidFill>
            </a:endParaRPr>
          </a:p>
        </p:txBody>
      </p:sp>
    </p:spTree>
    <p:extLst>
      <p:ext uri="{BB962C8B-B14F-4D97-AF65-F5344CB8AC3E}">
        <p14:creationId xmlns:p14="http://schemas.microsoft.com/office/powerpoint/2010/main" val="366466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CA67B-C685-41BB-AA67-051783CE7FBD}"/>
              </a:ext>
            </a:extLst>
          </p:cNvPr>
          <p:cNvSpPr>
            <a:spLocks noGrp="1"/>
          </p:cNvSpPr>
          <p:nvPr>
            <p:ph type="ctrTitle"/>
          </p:nvPr>
        </p:nvSpPr>
        <p:spPr>
          <a:xfrm>
            <a:off x="1112042" y="1084707"/>
            <a:ext cx="3144998" cy="2519680"/>
          </a:xfrm>
        </p:spPr>
        <p:txBody>
          <a:bodyPr>
            <a:normAutofit fontScale="90000"/>
          </a:bodyPr>
          <a:lstStyle/>
          <a:p>
            <a:r>
              <a:rPr lang="pt-BR" sz="3600" b="1" u="sng" dirty="0">
                <a:solidFill>
                  <a:srgbClr val="FFC000"/>
                </a:solidFill>
              </a:rPr>
              <a:t> </a:t>
            </a:r>
            <a:r>
              <a:rPr lang="pt-BR" sz="3600" b="1" dirty="0">
                <a:solidFill>
                  <a:srgbClr val="FFC000"/>
                </a:solidFill>
              </a:rPr>
              <a:t>Utilização dos serviços da UBSF  por idosos hipertensos</a:t>
            </a:r>
            <a:br>
              <a:rPr lang="pt-BR" sz="3600" b="1" u="sng" dirty="0">
                <a:solidFill>
                  <a:srgbClr val="FFC000"/>
                </a:solidFill>
              </a:rPr>
            </a:br>
            <a:r>
              <a:rPr lang="pt-BR" sz="3600" b="1" u="sng" dirty="0">
                <a:solidFill>
                  <a:srgbClr val="FFC000"/>
                </a:solidFill>
              </a:rPr>
              <a:t> </a:t>
            </a:r>
            <a:endParaRPr lang="pt-BR" sz="3600" dirty="0">
              <a:solidFill>
                <a:srgbClr val="FFC000"/>
              </a:solidFill>
            </a:endParaRPr>
          </a:p>
        </p:txBody>
      </p:sp>
      <p:sp>
        <p:nvSpPr>
          <p:cNvPr id="4" name="Título 1">
            <a:extLst>
              <a:ext uri="{FF2B5EF4-FFF2-40B4-BE49-F238E27FC236}">
                <a16:creationId xmlns:a16="http://schemas.microsoft.com/office/drawing/2014/main" id="{8FC190A9-63FD-4CA0-9F14-B2DE87739263}"/>
              </a:ext>
            </a:extLst>
          </p:cNvPr>
          <p:cNvSpPr txBox="1">
            <a:spLocks/>
          </p:cNvSpPr>
          <p:nvPr/>
        </p:nvSpPr>
        <p:spPr>
          <a:xfrm>
            <a:off x="6685282" y="1198879"/>
            <a:ext cx="3669161" cy="206797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800" b="1" dirty="0">
                <a:solidFill>
                  <a:schemeClr val="accent5">
                    <a:lumMod val="60000"/>
                    <a:lumOff val="40000"/>
                  </a:schemeClr>
                </a:solidFill>
                <a:cs typeface="Calibri Light"/>
              </a:rPr>
              <a:t>Capacidade Funcional e Utilização de Serviços de Saúde por Idosos Residentes em Comunidades Rurais Ribeirinhas, Manaus </a:t>
            </a:r>
          </a:p>
        </p:txBody>
      </p:sp>
      <p:sp>
        <p:nvSpPr>
          <p:cNvPr id="5" name="CaixaDeTexto 4">
            <a:extLst>
              <a:ext uri="{FF2B5EF4-FFF2-40B4-BE49-F238E27FC236}">
                <a16:creationId xmlns:a16="http://schemas.microsoft.com/office/drawing/2014/main" id="{7E766628-1C32-4C6F-AC53-CF9CF117C683}"/>
              </a:ext>
            </a:extLst>
          </p:cNvPr>
          <p:cNvSpPr txBox="1"/>
          <p:nvPr/>
        </p:nvSpPr>
        <p:spPr>
          <a:xfrm>
            <a:off x="467846" y="4232053"/>
            <a:ext cx="4433389" cy="2015936"/>
          </a:xfrm>
          <a:prstGeom prst="rect">
            <a:avLst/>
          </a:prstGeom>
          <a:noFill/>
        </p:spPr>
        <p:txBody>
          <a:bodyPr wrap="square" rtlCol="0">
            <a:spAutoFit/>
          </a:bodyPr>
          <a:lstStyle/>
          <a:p>
            <a:pPr algn="ctr"/>
            <a:r>
              <a:rPr lang="pt-BR" altLang="pt-BR" sz="2500" dirty="0">
                <a:solidFill>
                  <a:srgbClr val="FAD4D9"/>
                </a:solidFill>
                <a:latin typeface="Arial" panose="020B0604020202020204" pitchFamily="34" charset="0"/>
                <a:cs typeface="Arial" panose="020B0604020202020204" pitchFamily="34" charset="0"/>
              </a:rPr>
              <a:t>Acesso e Uso de Serviços em Saúde Mental por População Residente em Zona Rural Atendida por Unidade Básica de Saúde Fluvial</a:t>
            </a:r>
            <a:endParaRPr lang="pt-BR" sz="2500" dirty="0">
              <a:solidFill>
                <a:srgbClr val="FAD4D9"/>
              </a:solidFill>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0AB3A8B9-2ACD-A4FD-D335-0327688BEC74}"/>
              </a:ext>
            </a:extLst>
          </p:cNvPr>
          <p:cNvSpPr txBox="1"/>
          <p:nvPr/>
        </p:nvSpPr>
        <p:spPr>
          <a:xfrm>
            <a:off x="467846" y="133875"/>
            <a:ext cx="11043434" cy="646331"/>
          </a:xfrm>
          <a:prstGeom prst="rect">
            <a:avLst/>
          </a:prstGeom>
          <a:noFill/>
        </p:spPr>
        <p:txBody>
          <a:bodyPr wrap="square" rtlCol="0">
            <a:spAutoFit/>
          </a:bodyPr>
          <a:lstStyle/>
          <a:p>
            <a:r>
              <a:rPr lang="pt-BR" sz="3600" dirty="0">
                <a:solidFill>
                  <a:schemeClr val="bg2"/>
                </a:solidFill>
              </a:rPr>
              <a:t>Outras Modalidades de Cuidado Investigados na  UBSF</a:t>
            </a:r>
            <a:endParaRPr lang="pt-BR" dirty="0">
              <a:solidFill>
                <a:schemeClr val="bg2"/>
              </a:solidFill>
            </a:endParaRPr>
          </a:p>
        </p:txBody>
      </p:sp>
      <p:sp>
        <p:nvSpPr>
          <p:cNvPr id="9" name="CaixaDeTexto 8">
            <a:extLst>
              <a:ext uri="{FF2B5EF4-FFF2-40B4-BE49-F238E27FC236}">
                <a16:creationId xmlns:a16="http://schemas.microsoft.com/office/drawing/2014/main" id="{C75D7DAD-40AD-BD84-1EF6-6F499DAAB8B2}"/>
              </a:ext>
            </a:extLst>
          </p:cNvPr>
          <p:cNvSpPr txBox="1"/>
          <p:nvPr/>
        </p:nvSpPr>
        <p:spPr>
          <a:xfrm>
            <a:off x="7518400" y="4455191"/>
            <a:ext cx="3992880" cy="1569660"/>
          </a:xfrm>
          <a:prstGeom prst="rect">
            <a:avLst/>
          </a:prstGeom>
          <a:noFill/>
        </p:spPr>
        <p:txBody>
          <a:bodyPr wrap="square" rtlCol="0">
            <a:spAutoFit/>
          </a:bodyPr>
          <a:lstStyle/>
          <a:p>
            <a:pPr algn="r"/>
            <a:r>
              <a:rPr lang="pt-BR" sz="2400" dirty="0">
                <a:solidFill>
                  <a:schemeClr val="accent6">
                    <a:lumMod val="60000"/>
                    <a:lumOff val="40000"/>
                  </a:schemeClr>
                </a:solidFill>
              </a:rPr>
              <a:t>Linhas de Cuidado à Saúde da Mulher (contracepção, Leiomioma e Câncer de Colo de Útero</a:t>
            </a:r>
          </a:p>
        </p:txBody>
      </p:sp>
    </p:spTree>
    <p:extLst>
      <p:ext uri="{BB962C8B-B14F-4D97-AF65-F5344CB8AC3E}">
        <p14:creationId xmlns:p14="http://schemas.microsoft.com/office/powerpoint/2010/main" val="335873313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6C1BD-3D7A-6676-8726-FA61707EC68D}"/>
              </a:ext>
            </a:extLst>
          </p:cNvPr>
          <p:cNvSpPr>
            <a:spLocks noGrp="1"/>
          </p:cNvSpPr>
          <p:nvPr>
            <p:ph type="title"/>
          </p:nvPr>
        </p:nvSpPr>
        <p:spPr>
          <a:xfrm>
            <a:off x="513499" y="162560"/>
            <a:ext cx="11257280" cy="894080"/>
          </a:xfrm>
        </p:spPr>
        <p:txBody>
          <a:bodyPr>
            <a:normAutofit fontScale="90000"/>
          </a:bodyPr>
          <a:lstStyle/>
          <a:p>
            <a:r>
              <a:rPr lang="pt-BR" sz="3100" b="1" dirty="0">
                <a:solidFill>
                  <a:srgbClr val="FFC000"/>
                </a:solidFill>
              </a:rPr>
              <a:t>Adaptações da rotina de Atenção Programática – Fluxograma do HIPERDIA</a:t>
            </a:r>
            <a:endParaRPr lang="pt-BR" dirty="0"/>
          </a:p>
        </p:txBody>
      </p:sp>
      <p:pic>
        <p:nvPicPr>
          <p:cNvPr id="4" name="Espaço Reservado para Conteúdo 3">
            <a:extLst>
              <a:ext uri="{FF2B5EF4-FFF2-40B4-BE49-F238E27FC236}">
                <a16:creationId xmlns:a16="http://schemas.microsoft.com/office/drawing/2014/main" id="{CF8737FB-641B-8933-FFEB-52C4F066D14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464" r="1188" b="27318"/>
          <a:stretch/>
        </p:blipFill>
        <p:spPr bwMode="auto">
          <a:xfrm>
            <a:off x="579958" y="1056641"/>
            <a:ext cx="11124362" cy="5436234"/>
          </a:xfrm>
          <a:prstGeom prst="rect">
            <a:avLst/>
          </a:prstGeom>
          <a:ln>
            <a:noFill/>
          </a:ln>
          <a:extLst>
            <a:ext uri="{53640926-AAD7-44D8-BBD7-CCE9431645EC}">
              <a14:shadowObscured xmlns:a14="http://schemas.microsoft.com/office/drawing/2010/main"/>
            </a:ext>
          </a:extLst>
        </p:spPr>
      </p:pic>
      <p:sp>
        <p:nvSpPr>
          <p:cNvPr id="5" name="Elipse 4">
            <a:extLst>
              <a:ext uri="{FF2B5EF4-FFF2-40B4-BE49-F238E27FC236}">
                <a16:creationId xmlns:a16="http://schemas.microsoft.com/office/drawing/2014/main" id="{95AD81BF-CBD7-3DD5-A052-43E1B1DF880C}"/>
              </a:ext>
            </a:extLst>
          </p:cNvPr>
          <p:cNvSpPr/>
          <p:nvPr/>
        </p:nvSpPr>
        <p:spPr>
          <a:xfrm>
            <a:off x="4917440" y="1503680"/>
            <a:ext cx="1656080" cy="10972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a:extLst>
              <a:ext uri="{FF2B5EF4-FFF2-40B4-BE49-F238E27FC236}">
                <a16:creationId xmlns:a16="http://schemas.microsoft.com/office/drawing/2014/main" id="{DC0A2C9B-B811-7CAB-3FBF-048EA656C128}"/>
              </a:ext>
            </a:extLst>
          </p:cNvPr>
          <p:cNvSpPr txBox="1"/>
          <p:nvPr/>
        </p:nvSpPr>
        <p:spPr>
          <a:xfrm>
            <a:off x="939800" y="3517900"/>
            <a:ext cx="5633720" cy="2308324"/>
          </a:xfrm>
          <a:prstGeom prst="rect">
            <a:avLst/>
          </a:prstGeom>
          <a:solidFill>
            <a:schemeClr val="accent1">
              <a:lumMod val="75000"/>
            </a:schemeClr>
          </a:solidFill>
          <a:ln>
            <a:solidFill>
              <a:schemeClr val="tx2">
                <a:lumMod val="75000"/>
              </a:schemeClr>
            </a:solidFill>
          </a:ln>
        </p:spPr>
        <p:txBody>
          <a:bodyPr wrap="square" rtlCol="0">
            <a:spAutoFit/>
          </a:bodyPr>
          <a:lstStyle/>
          <a:p>
            <a:r>
              <a:rPr lang="pt-BR" sz="1800" dirty="0">
                <a:solidFill>
                  <a:schemeClr val="bg2"/>
                </a:solidFill>
                <a:effectLst/>
                <a:latin typeface="Times New Roman" panose="02020603050405020304" pitchFamily="18" charset="0"/>
                <a:ea typeface="MS Mincho" panose="02020609040205080304" pitchFamily="49" charset="-128"/>
                <a:cs typeface="Times New Roman" panose="02020603050405020304" pitchFamily="18" charset="0"/>
              </a:rPr>
              <a:t>Assistência Farmacêutica: consulta individualizada de orientação, solucionou </a:t>
            </a:r>
            <a:r>
              <a:rPr lang="pt-BR" dirty="0">
                <a:solidFill>
                  <a:schemeClr val="bg2"/>
                </a:solidFill>
                <a:latin typeface="Times New Roman" panose="02020603050405020304" pitchFamily="18" charset="0"/>
                <a:ea typeface="MS Mincho" panose="02020609040205080304" pitchFamily="49" charset="-128"/>
                <a:cs typeface="Times New Roman" panose="02020603050405020304" pitchFamily="18" charset="0"/>
              </a:rPr>
              <a:t>dispensação trimestral, propiciou à </a:t>
            </a:r>
            <a:r>
              <a:rPr lang="pt-BR" sz="1800" dirty="0">
                <a:solidFill>
                  <a:schemeClr val="bg2"/>
                </a:solidFill>
                <a:effectLst/>
                <a:latin typeface="Times New Roman" panose="02020603050405020304" pitchFamily="18" charset="0"/>
                <a:ea typeface="MS Mincho" panose="02020609040205080304" pitchFamily="49" charset="-128"/>
                <a:cs typeface="Times New Roman" panose="02020603050405020304" pitchFamily="18" charset="0"/>
              </a:rPr>
              <a:t>UBSF dispor de padrão de medicamentos mais amplo que o habitualmente encontrado em unidades de AB. </a:t>
            </a:r>
            <a:r>
              <a:rPr lang="pt-BR" dirty="0">
                <a:solidFill>
                  <a:schemeClr val="bg2"/>
                </a:solidFill>
                <a:latin typeface="Times New Roman" panose="02020603050405020304" pitchFamily="18" charset="0"/>
                <a:ea typeface="MS Mincho" panose="02020609040205080304" pitchFamily="49" charset="-128"/>
                <a:cs typeface="Times New Roman" panose="02020603050405020304" pitchFamily="18" charset="0"/>
              </a:rPr>
              <a:t>UBSF d</a:t>
            </a:r>
            <a:r>
              <a:rPr lang="pt-BR" sz="1800" dirty="0">
                <a:solidFill>
                  <a:schemeClr val="bg2"/>
                </a:solidFill>
                <a:effectLst/>
                <a:latin typeface="Times New Roman" panose="02020603050405020304" pitchFamily="18" charset="0"/>
                <a:ea typeface="MS Mincho" panose="02020609040205080304" pitchFamily="49" charset="-128"/>
                <a:cs typeface="Times New Roman" panose="02020603050405020304" pitchFamily="18" charset="0"/>
              </a:rPr>
              <a:t>ispões de perfil equivalente ao das policlínicas em Manaus, favorecendo o atendimento às DCNT (osteoarticulares, hipertensão, saúde mental, etc)</a:t>
            </a:r>
            <a:endParaRPr lang="pt-BR" sz="1800" dirty="0">
              <a:solidFill>
                <a:schemeClr val="bg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pt-BR" dirty="0"/>
          </a:p>
        </p:txBody>
      </p:sp>
    </p:spTree>
    <p:extLst>
      <p:ext uri="{BB962C8B-B14F-4D97-AF65-F5344CB8AC3E}">
        <p14:creationId xmlns:p14="http://schemas.microsoft.com/office/powerpoint/2010/main" val="23070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4E954EF-BC76-4056-8E03-283F801BD6C1}"/>
              </a:ext>
            </a:extLst>
          </p:cNvPr>
          <p:cNvSpPr>
            <a:spLocks noGrp="1"/>
          </p:cNvSpPr>
          <p:nvPr>
            <p:ph idx="1"/>
          </p:nvPr>
        </p:nvSpPr>
        <p:spPr>
          <a:xfrm>
            <a:off x="609600" y="6076479"/>
            <a:ext cx="11582400" cy="1146559"/>
          </a:xfrm>
        </p:spPr>
        <p:txBody>
          <a:bodyPr>
            <a:normAutofit/>
          </a:bodyPr>
          <a:lstStyle/>
          <a:p>
            <a:pPr marL="0" indent="0">
              <a:buNone/>
            </a:pPr>
            <a:r>
              <a:rPr lang="pt-BR" sz="2000" dirty="0">
                <a:solidFill>
                  <a:schemeClr val="accent2">
                    <a:lumMod val="60000"/>
                    <a:lumOff val="40000"/>
                  </a:schemeClr>
                </a:solidFill>
              </a:rPr>
              <a:t>Formulários adaptados pela equipe da UBSF para maior adesão dos hipertensos ao atendimento itinerante. </a:t>
            </a:r>
          </a:p>
        </p:txBody>
      </p:sp>
      <p:sp>
        <p:nvSpPr>
          <p:cNvPr id="10" name="CaixaDeTexto 9">
            <a:extLst>
              <a:ext uri="{FF2B5EF4-FFF2-40B4-BE49-F238E27FC236}">
                <a16:creationId xmlns:a16="http://schemas.microsoft.com/office/drawing/2014/main" id="{DC784775-7816-4AAE-A1DE-7E6586661C30}"/>
              </a:ext>
            </a:extLst>
          </p:cNvPr>
          <p:cNvSpPr txBox="1"/>
          <p:nvPr/>
        </p:nvSpPr>
        <p:spPr>
          <a:xfrm>
            <a:off x="1568368" y="221738"/>
            <a:ext cx="10115632" cy="461665"/>
          </a:xfrm>
          <a:prstGeom prst="rect">
            <a:avLst/>
          </a:prstGeom>
          <a:noFill/>
        </p:spPr>
        <p:txBody>
          <a:bodyPr wrap="square" rtlCol="0">
            <a:spAutoFit/>
          </a:bodyPr>
          <a:lstStyle/>
          <a:p>
            <a:pPr algn="ctr"/>
            <a:r>
              <a:rPr lang="pt-BR" sz="2400" b="1" dirty="0">
                <a:solidFill>
                  <a:srgbClr val="FFC000"/>
                </a:solidFill>
              </a:rPr>
              <a:t>Adaptações da rotina de Atenção Programática - HIPERDIA</a:t>
            </a:r>
          </a:p>
        </p:txBody>
      </p:sp>
      <p:pic>
        <p:nvPicPr>
          <p:cNvPr id="7" name="Imagem 6">
            <a:extLst>
              <a:ext uri="{FF2B5EF4-FFF2-40B4-BE49-F238E27FC236}">
                <a16:creationId xmlns:a16="http://schemas.microsoft.com/office/drawing/2014/main" id="{8AF23A35-2413-41BC-BF92-1E14A758E751}"/>
              </a:ext>
            </a:extLst>
          </p:cNvPr>
          <p:cNvPicPr>
            <a:picLocks noChangeAspect="1"/>
          </p:cNvPicPr>
          <p:nvPr/>
        </p:nvPicPr>
        <p:blipFill>
          <a:blip r:embed="rId2"/>
          <a:stretch>
            <a:fillRect/>
          </a:stretch>
        </p:blipFill>
        <p:spPr>
          <a:xfrm>
            <a:off x="802640" y="930816"/>
            <a:ext cx="10379791" cy="4870544"/>
          </a:xfrm>
          <a:prstGeom prst="rect">
            <a:avLst/>
          </a:prstGeom>
        </p:spPr>
      </p:pic>
    </p:spTree>
    <p:extLst>
      <p:ext uri="{BB962C8B-B14F-4D97-AF65-F5344CB8AC3E}">
        <p14:creationId xmlns:p14="http://schemas.microsoft.com/office/powerpoint/2010/main" val="194785398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2144</TotalTime>
  <Words>1990</Words>
  <Application>Microsoft Office PowerPoint</Application>
  <PresentationFormat>Widescreen</PresentationFormat>
  <Paragraphs>180</Paragraphs>
  <Slides>32</Slides>
  <Notes>2</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32</vt:i4>
      </vt:variant>
    </vt:vector>
  </HeadingPairs>
  <TitlesOfParts>
    <vt:vector size="41" baseType="lpstr">
      <vt:lpstr>Arial</vt:lpstr>
      <vt:lpstr>Calibri</vt:lpstr>
      <vt:lpstr>Calibri Light</vt:lpstr>
      <vt:lpstr>Cambria</vt:lpstr>
      <vt:lpstr>League Spartan</vt:lpstr>
      <vt:lpstr>Times New Roman</vt:lpstr>
      <vt:lpstr>Wingdings</vt:lpstr>
      <vt:lpstr>Tema do Office</vt:lpstr>
      <vt:lpstr>Document</vt:lpstr>
      <vt:lpstr>Saúde Rural em UBSF: estudo transversal e longitudinal no DISAR Manaus</vt:lpstr>
      <vt:lpstr>       O que fazemos?</vt:lpstr>
      <vt:lpstr>Apresentação do PowerPoint</vt:lpstr>
      <vt:lpstr>ALGUNS RESULTADOS</vt:lpstr>
      <vt:lpstr> Fluxo geral de atendimento ao usuário atendido na UBSF </vt:lpstr>
      <vt:lpstr>Apresentação do PowerPoint</vt:lpstr>
      <vt:lpstr> Utilização dos serviços da UBSF  por idosos hipertensos  </vt:lpstr>
      <vt:lpstr>Adaptações da rotina de Atenção Programática – Fluxograma do HIPERDIA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Gestão e Gerência: Pesquisa Documental + Campo</vt:lpstr>
      <vt:lpstr>Práticas de gestão e gerência</vt:lpstr>
      <vt:lpstr>Práticas de gestão e gerência</vt:lpstr>
      <vt:lpstr>Principais achados</vt:lpstr>
      <vt:lpstr>Principais achados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UBSF</dc:title>
  <dc:creator>Maria Luiza Garnelo Pereira</dc:creator>
  <cp:lastModifiedBy>Maria Luiza Garnelo Pereira</cp:lastModifiedBy>
  <cp:revision>143</cp:revision>
  <dcterms:created xsi:type="dcterms:W3CDTF">2023-08-26T23:52:45Z</dcterms:created>
  <dcterms:modified xsi:type="dcterms:W3CDTF">2023-08-31T02:56:04Z</dcterms:modified>
</cp:coreProperties>
</file>